
<file path=[Content_Types].xml><?xml version="1.0" encoding="utf-8"?>
<Types xmlns="http://schemas.openxmlformats.org/package/2006/content-types">
  <Default Extension="png" ContentType="image/png"/>
  <Default Extension="jfif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64" r:id="rId2"/>
    <p:sldId id="257" r:id="rId3"/>
    <p:sldId id="258" r:id="rId4"/>
    <p:sldId id="411" r:id="rId5"/>
    <p:sldId id="261" r:id="rId6"/>
    <p:sldId id="365" r:id="rId7"/>
    <p:sldId id="392" r:id="rId8"/>
    <p:sldId id="403" r:id="rId9"/>
    <p:sldId id="280" r:id="rId10"/>
    <p:sldId id="293" r:id="rId11"/>
    <p:sldId id="404" r:id="rId12"/>
    <p:sldId id="316" r:id="rId13"/>
    <p:sldId id="395" r:id="rId14"/>
    <p:sldId id="406" r:id="rId15"/>
    <p:sldId id="405" r:id="rId16"/>
    <p:sldId id="407" r:id="rId17"/>
    <p:sldId id="408" r:id="rId18"/>
    <p:sldId id="409" r:id="rId19"/>
    <p:sldId id="410" r:id="rId20"/>
    <p:sldId id="412" r:id="rId21"/>
    <p:sldId id="413" r:id="rId22"/>
    <p:sldId id="414" r:id="rId23"/>
    <p:sldId id="415" r:id="rId24"/>
    <p:sldId id="416" r:id="rId25"/>
    <p:sldId id="344" r:id="rId26"/>
    <p:sldId id="363" r:id="rId27"/>
  </p:sldIdLst>
  <p:sldSz cx="20104100" cy="11309350"/>
  <p:notesSz cx="20104100" cy="1130935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4E47"/>
    <a:srgbClr val="34A5DA"/>
    <a:srgbClr val="FF9D35"/>
    <a:srgbClr val="8ABE5E"/>
    <a:srgbClr val="C52060"/>
    <a:srgbClr val="318F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2" d="100"/>
          <a:sy n="42" d="100"/>
        </p:scale>
        <p:origin x="756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28253" y="1151494"/>
            <a:ext cx="18848070" cy="635"/>
          </a:xfrm>
          <a:custGeom>
            <a:avLst/>
            <a:gdLst/>
            <a:ahLst/>
            <a:cxnLst/>
            <a:rect l="l" t="t" r="r" b="b"/>
            <a:pathLst>
              <a:path w="18848070" h="634">
                <a:moveTo>
                  <a:pt x="0" y="303"/>
                </a:moveTo>
                <a:lnTo>
                  <a:pt x="18847593" y="0"/>
                </a:lnTo>
              </a:path>
            </a:pathLst>
          </a:custGeom>
          <a:ln w="20941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22491" y="2732901"/>
            <a:ext cx="18659475" cy="6033135"/>
          </a:xfrm>
          <a:custGeom>
            <a:avLst/>
            <a:gdLst/>
            <a:ahLst/>
            <a:cxnLst/>
            <a:rect l="l" t="t" r="r" b="b"/>
            <a:pathLst>
              <a:path w="18659475" h="6033134">
                <a:moveTo>
                  <a:pt x="16626132" y="5413447"/>
                </a:moveTo>
                <a:lnTo>
                  <a:pt x="15710254" y="5413447"/>
                </a:lnTo>
                <a:lnTo>
                  <a:pt x="16168355" y="6032865"/>
                </a:lnTo>
                <a:lnTo>
                  <a:pt x="16626132" y="5413447"/>
                </a:lnTo>
                <a:close/>
              </a:path>
              <a:path w="18659475" h="6033134">
                <a:moveTo>
                  <a:pt x="18556042" y="0"/>
                </a:moveTo>
                <a:lnTo>
                  <a:pt x="103072" y="0"/>
                </a:lnTo>
                <a:lnTo>
                  <a:pt x="62982" y="8110"/>
                </a:lnTo>
                <a:lnTo>
                  <a:pt x="30216" y="30216"/>
                </a:lnTo>
                <a:lnTo>
                  <a:pt x="8110" y="62982"/>
                </a:lnTo>
                <a:lnTo>
                  <a:pt x="0" y="103073"/>
                </a:lnTo>
                <a:lnTo>
                  <a:pt x="0" y="5310374"/>
                </a:lnTo>
                <a:lnTo>
                  <a:pt x="8110" y="5350464"/>
                </a:lnTo>
                <a:lnTo>
                  <a:pt x="30216" y="5383231"/>
                </a:lnTo>
                <a:lnTo>
                  <a:pt x="62982" y="5405337"/>
                </a:lnTo>
                <a:lnTo>
                  <a:pt x="103072" y="5413447"/>
                </a:lnTo>
                <a:lnTo>
                  <a:pt x="18556042" y="5413447"/>
                </a:lnTo>
                <a:lnTo>
                  <a:pt x="18596134" y="5405337"/>
                </a:lnTo>
                <a:lnTo>
                  <a:pt x="18628901" y="5383231"/>
                </a:lnTo>
                <a:lnTo>
                  <a:pt x="18651007" y="5350464"/>
                </a:lnTo>
                <a:lnTo>
                  <a:pt x="18659117" y="5310374"/>
                </a:lnTo>
                <a:lnTo>
                  <a:pt x="18659117" y="103073"/>
                </a:lnTo>
                <a:lnTo>
                  <a:pt x="18651007" y="62982"/>
                </a:lnTo>
                <a:lnTo>
                  <a:pt x="18628901" y="30216"/>
                </a:lnTo>
                <a:lnTo>
                  <a:pt x="18596134" y="8110"/>
                </a:lnTo>
                <a:lnTo>
                  <a:pt x="18556042" y="0"/>
                </a:lnTo>
                <a:close/>
              </a:path>
            </a:pathLst>
          </a:custGeom>
          <a:solidFill>
            <a:srgbClr val="34A5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11340" y="3002915"/>
            <a:ext cx="17281419" cy="3112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1" i="0">
                <a:solidFill>
                  <a:srgbClr val="C8260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rgbClr val="83878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28253" y="1151494"/>
            <a:ext cx="18848070" cy="635"/>
          </a:xfrm>
          <a:custGeom>
            <a:avLst/>
            <a:gdLst/>
            <a:ahLst/>
            <a:cxnLst/>
            <a:rect l="l" t="t" r="r" b="b"/>
            <a:pathLst>
              <a:path w="18848070" h="634">
                <a:moveTo>
                  <a:pt x="0" y="303"/>
                </a:moveTo>
                <a:lnTo>
                  <a:pt x="18847593" y="0"/>
                </a:lnTo>
              </a:path>
            </a:pathLst>
          </a:custGeom>
          <a:ln w="20941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1" i="0">
                <a:solidFill>
                  <a:srgbClr val="C8260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11/17/2022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1" i="0">
                <a:solidFill>
                  <a:srgbClr val="C8260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11/17/2022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11/17/2022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28253" y="1151494"/>
            <a:ext cx="18848070" cy="635"/>
          </a:xfrm>
          <a:custGeom>
            <a:avLst/>
            <a:gdLst/>
            <a:ahLst/>
            <a:cxnLst/>
            <a:rect l="l" t="t" r="r" b="b"/>
            <a:pathLst>
              <a:path w="18848070" h="634">
                <a:moveTo>
                  <a:pt x="0" y="303"/>
                </a:moveTo>
                <a:lnTo>
                  <a:pt x="18847593" y="0"/>
                </a:lnTo>
              </a:path>
            </a:pathLst>
          </a:custGeom>
          <a:ln w="20941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458" y="10583836"/>
            <a:ext cx="20029183" cy="654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00" b="1" i="0">
                <a:solidFill>
                  <a:srgbClr val="C8260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57436" y="4762023"/>
            <a:ext cx="8987155" cy="33134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rgbClr val="83878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f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9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087"/>
          </a:p>
        </p:txBody>
      </p:sp>
      <p:sp>
        <p:nvSpPr>
          <p:cNvPr id="3" name="object 3"/>
          <p:cNvSpPr txBox="1"/>
          <p:nvPr/>
        </p:nvSpPr>
        <p:spPr>
          <a:xfrm>
            <a:off x="4067519" y="4730258"/>
            <a:ext cx="11969062" cy="2780500"/>
          </a:xfrm>
          <a:prstGeom prst="rect">
            <a:avLst/>
          </a:prstGeom>
        </p:spPr>
        <p:txBody>
          <a:bodyPr vert="horz" wrap="square" lIns="0" tIns="11044" rIns="0" bIns="0" rtlCol="0">
            <a:spAutoFit/>
          </a:bodyPr>
          <a:lstStyle/>
          <a:p>
            <a:pPr marL="14726" marR="5890" indent="-20616" algn="ctr">
              <a:lnSpc>
                <a:spcPct val="100299"/>
              </a:lnSpc>
              <a:spcBef>
                <a:spcPts val="87"/>
              </a:spcBef>
            </a:pPr>
            <a:r>
              <a:rPr lang="en-US" sz="5971" b="1" spc="104" dirty="0" smtClean="0">
                <a:solidFill>
                  <a:srgbClr val="FFFFFF"/>
                </a:solidFill>
                <a:latin typeface="Arial"/>
                <a:cs typeface="Arial"/>
              </a:rPr>
              <a:t>Formation R 2022</a:t>
            </a:r>
          </a:p>
          <a:p>
            <a:pPr marL="14726" marR="5890" indent="-20616" algn="ctr">
              <a:lnSpc>
                <a:spcPct val="100299"/>
              </a:lnSpc>
              <a:spcBef>
                <a:spcPts val="87"/>
              </a:spcBef>
            </a:pPr>
            <a:r>
              <a:rPr lang="fr-FR" sz="5971" b="1" spc="104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lang="en-US" sz="5971" b="1" spc="104" dirty="0" smtClean="0">
                <a:solidFill>
                  <a:srgbClr val="FFFFFF"/>
                </a:solidFill>
                <a:latin typeface="Arial"/>
                <a:cs typeface="Arial"/>
              </a:rPr>
              <a:t>. </a:t>
            </a:r>
            <a:r>
              <a:rPr lang="fr-FR" sz="5971" b="1" spc="104" dirty="0" smtClean="0">
                <a:solidFill>
                  <a:srgbClr val="FFFFFF"/>
                </a:solidFill>
                <a:latin typeface="Arial"/>
                <a:cs typeface="Arial"/>
              </a:rPr>
              <a:t>ggplot2 et introduction à </a:t>
            </a:r>
            <a:r>
              <a:rPr lang="fr-FR" sz="5971" b="1" spc="104" dirty="0" err="1" smtClean="0">
                <a:solidFill>
                  <a:srgbClr val="FFFFFF"/>
                </a:solidFill>
                <a:latin typeface="Arial"/>
                <a:cs typeface="Arial"/>
              </a:rPr>
              <a:t>tidymodels</a:t>
            </a:r>
            <a:endParaRPr lang="fr-FR" sz="5971" b="1" spc="104" dirty="0" smtClean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85286" y="9046328"/>
            <a:ext cx="3313989" cy="1215506"/>
          </a:xfrm>
          <a:prstGeom prst="rect">
            <a:avLst/>
          </a:prstGeom>
        </p:spPr>
        <p:txBody>
          <a:bodyPr vert="horz" wrap="square" lIns="0" tIns="13253" rIns="0" bIns="0" rtlCol="0">
            <a:spAutoFit/>
          </a:bodyPr>
          <a:lstStyle/>
          <a:p>
            <a:pPr marL="323964" marR="5890" indent="-309239" algn="ctr">
              <a:lnSpc>
                <a:spcPct val="101000"/>
              </a:lnSpc>
              <a:spcBef>
                <a:spcPts val="104"/>
              </a:spcBef>
            </a:pPr>
            <a:r>
              <a:rPr lang="fr-FR" sz="3826" b="1" spc="81" dirty="0" smtClean="0">
                <a:solidFill>
                  <a:srgbClr val="FFFFFF"/>
                </a:solidFill>
                <a:latin typeface="Arial"/>
                <a:cs typeface="Arial"/>
              </a:rPr>
              <a:t>ASRI AyouB</a:t>
            </a:r>
          </a:p>
          <a:p>
            <a:pPr marL="323964" marR="5890" indent="-309239" algn="ctr">
              <a:lnSpc>
                <a:spcPct val="101000"/>
              </a:lnSpc>
              <a:spcBef>
                <a:spcPts val="104"/>
              </a:spcBef>
            </a:pPr>
            <a:r>
              <a:rPr lang="fr-FR" sz="3826" b="1" spc="70" dirty="0" smtClean="0">
                <a:solidFill>
                  <a:srgbClr val="FFFFFF"/>
                </a:solidFill>
                <a:latin typeface="Arial"/>
                <a:cs typeface="Arial"/>
              </a:rPr>
              <a:t>17 /11 /2022</a:t>
            </a:r>
            <a:endParaRPr sz="3826" dirty="0"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33762" cy="34337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1663" y="0"/>
            <a:ext cx="4262437" cy="330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6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8253" y="1151494"/>
            <a:ext cx="18848070" cy="635"/>
          </a:xfrm>
          <a:custGeom>
            <a:avLst/>
            <a:gdLst/>
            <a:ahLst/>
            <a:cxnLst/>
            <a:rect l="l" t="t" r="r" b="b"/>
            <a:pathLst>
              <a:path w="18848070" h="634">
                <a:moveTo>
                  <a:pt x="0" y="303"/>
                </a:moveTo>
                <a:lnTo>
                  <a:pt x="18847593" y="0"/>
                </a:lnTo>
              </a:path>
            </a:pathLst>
          </a:custGeom>
          <a:ln w="20941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57436" y="531785"/>
            <a:ext cx="5279814" cy="46871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820419" algn="l"/>
                <a:tab pos="2547620" algn="l"/>
              </a:tabLst>
            </a:pPr>
            <a:r>
              <a:rPr lang="fr-FR" sz="2950" b="1" spc="215" dirty="0" smtClean="0">
                <a:solidFill>
                  <a:srgbClr val="838787"/>
                </a:solidFill>
                <a:latin typeface="Arial Narrow"/>
                <a:cs typeface="Arial Narrow"/>
              </a:rPr>
              <a:t>RSTUDIO</a:t>
            </a:r>
            <a:endParaRPr sz="2950" dirty="0">
              <a:latin typeface="Arial Narrow"/>
              <a:cs typeface="Arial Narrow"/>
            </a:endParaRPr>
          </a:p>
        </p:txBody>
      </p:sp>
      <p:sp>
        <p:nvSpPr>
          <p:cNvPr id="29" name="object 4"/>
          <p:cNvSpPr txBox="1"/>
          <p:nvPr/>
        </p:nvSpPr>
        <p:spPr>
          <a:xfrm>
            <a:off x="628253" y="1568121"/>
            <a:ext cx="7290197" cy="6918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4400" b="1" spc="210" dirty="0" smtClean="0">
                <a:solidFill>
                  <a:srgbClr val="318FB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</a:t>
            </a:r>
            <a:endParaRPr lang="en-US" sz="4400" dirty="0">
              <a:solidFill>
                <a:srgbClr val="318FB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7"/>
          <p:cNvSpPr txBox="1"/>
          <p:nvPr/>
        </p:nvSpPr>
        <p:spPr>
          <a:xfrm>
            <a:off x="666326" y="3292475"/>
            <a:ext cx="10300124" cy="106567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  <a:tabLst>
                <a:tab pos="561340" algn="l"/>
              </a:tabLst>
            </a:pPr>
            <a:r>
              <a:rPr sz="5175" spc="-97" baseline="-5636" dirty="0">
                <a:solidFill>
                  <a:srgbClr val="34A5DA"/>
                </a:solidFill>
                <a:latin typeface="Lucida Sans Unicode"/>
                <a:cs typeface="Lucida Sans Unicode"/>
              </a:rPr>
              <a:t>▸	</a:t>
            </a:r>
            <a:r>
              <a:rPr lang="fr-FR" sz="3300" spc="35" dirty="0" smtClean="0">
                <a:solidFill>
                  <a:srgbClr val="838787"/>
                </a:solidFill>
                <a:latin typeface="Arial"/>
                <a:cs typeface="Arial"/>
              </a:rPr>
              <a:t>De 2013 jusqu’à 2022 : RSTUDIO </a:t>
            </a:r>
            <a:r>
              <a:rPr lang="fr-FR" sz="3300" spc="35" dirty="0" err="1" smtClean="0">
                <a:solidFill>
                  <a:srgbClr val="838787"/>
                </a:solidFill>
                <a:latin typeface="Arial"/>
                <a:cs typeface="Arial"/>
              </a:rPr>
              <a:t>inc</a:t>
            </a:r>
            <a:endParaRPr lang="fr-FR" sz="3300" spc="35" dirty="0" smtClean="0">
              <a:solidFill>
                <a:srgbClr val="838787"/>
              </a:solidFill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110"/>
              </a:spcBef>
              <a:tabLst>
                <a:tab pos="561340" algn="l"/>
              </a:tabLst>
            </a:pPr>
            <a:r>
              <a:rPr lang="en-US" sz="4800" spc="-97" baseline="-5636" dirty="0" smtClean="0">
                <a:solidFill>
                  <a:srgbClr val="34A5DA"/>
                </a:solidFill>
                <a:latin typeface="Lucida Sans Unicode"/>
                <a:cs typeface="Lucida Sans Unicode"/>
              </a:rPr>
              <a:t>▸   </a:t>
            </a:r>
            <a:r>
              <a:rPr lang="en-US" sz="3300" spc="35" dirty="0" err="1">
                <a:solidFill>
                  <a:srgbClr val="838787"/>
                </a:solidFill>
                <a:latin typeface="Arial"/>
                <a:cs typeface="Arial"/>
              </a:rPr>
              <a:t>Depuis</a:t>
            </a:r>
            <a:r>
              <a:rPr lang="en-US" sz="3300" spc="35" dirty="0">
                <a:solidFill>
                  <a:srgbClr val="838787"/>
                </a:solidFill>
                <a:latin typeface="Arial"/>
                <a:cs typeface="Arial"/>
              </a:rPr>
              <a:t> </a:t>
            </a:r>
            <a:r>
              <a:rPr lang="en-US" sz="3300" spc="35" dirty="0" err="1">
                <a:solidFill>
                  <a:srgbClr val="838787"/>
                </a:solidFill>
                <a:latin typeface="Arial"/>
                <a:cs typeface="Arial"/>
              </a:rPr>
              <a:t>Novembre</a:t>
            </a:r>
            <a:r>
              <a:rPr lang="en-US" sz="3300" spc="35" dirty="0">
                <a:solidFill>
                  <a:srgbClr val="838787"/>
                </a:solidFill>
                <a:latin typeface="Arial"/>
                <a:cs typeface="Arial"/>
              </a:rPr>
              <a:t> 2022 : Posit BPC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50" y="5018795"/>
            <a:ext cx="12230100" cy="5629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8253" y="1151494"/>
            <a:ext cx="18848070" cy="635"/>
          </a:xfrm>
          <a:custGeom>
            <a:avLst/>
            <a:gdLst/>
            <a:ahLst/>
            <a:cxnLst/>
            <a:rect l="l" t="t" r="r" b="b"/>
            <a:pathLst>
              <a:path w="18848070" h="634">
                <a:moveTo>
                  <a:pt x="0" y="303"/>
                </a:moveTo>
                <a:lnTo>
                  <a:pt x="18847593" y="0"/>
                </a:lnTo>
              </a:path>
            </a:pathLst>
          </a:custGeom>
          <a:ln w="20941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57436" y="531785"/>
            <a:ext cx="5279814" cy="46871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820419" algn="l"/>
                <a:tab pos="2547620" algn="l"/>
              </a:tabLst>
            </a:pPr>
            <a:r>
              <a:rPr lang="fr-FR" sz="2950" b="1" spc="215" dirty="0" smtClean="0">
                <a:solidFill>
                  <a:srgbClr val="838787"/>
                </a:solidFill>
                <a:latin typeface="Arial Narrow"/>
                <a:cs typeface="Arial Narrow"/>
              </a:rPr>
              <a:t>RSTUDIO</a:t>
            </a:r>
            <a:endParaRPr sz="2950" dirty="0">
              <a:latin typeface="Arial Narrow"/>
              <a:cs typeface="Arial Narrow"/>
            </a:endParaRPr>
          </a:p>
        </p:txBody>
      </p:sp>
      <p:sp>
        <p:nvSpPr>
          <p:cNvPr id="29" name="object 4"/>
          <p:cNvSpPr txBox="1"/>
          <p:nvPr/>
        </p:nvSpPr>
        <p:spPr>
          <a:xfrm>
            <a:off x="628253" y="1568121"/>
            <a:ext cx="7290197" cy="6918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sz="4400" b="1" spc="210" dirty="0" smtClean="0">
                <a:solidFill>
                  <a:srgbClr val="318FB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</a:t>
            </a:r>
            <a:endParaRPr lang="en-US" sz="4400" dirty="0">
              <a:solidFill>
                <a:srgbClr val="318FB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7"/>
          <p:cNvSpPr txBox="1"/>
          <p:nvPr/>
        </p:nvSpPr>
        <p:spPr>
          <a:xfrm>
            <a:off x="666326" y="3292475"/>
            <a:ext cx="10300124" cy="106567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  <a:tabLst>
                <a:tab pos="561340" algn="l"/>
              </a:tabLst>
            </a:pPr>
            <a:r>
              <a:rPr sz="5175" spc="-97" baseline="-5636" dirty="0">
                <a:solidFill>
                  <a:srgbClr val="34A5DA"/>
                </a:solidFill>
                <a:latin typeface="Lucida Sans Unicode"/>
                <a:cs typeface="Lucida Sans Unicode"/>
              </a:rPr>
              <a:t>▸	</a:t>
            </a:r>
            <a:r>
              <a:rPr lang="fr-FR" sz="3300" spc="35" dirty="0" smtClean="0">
                <a:solidFill>
                  <a:srgbClr val="838787"/>
                </a:solidFill>
                <a:latin typeface="Arial"/>
                <a:cs typeface="Arial"/>
              </a:rPr>
              <a:t>De 2013 jusqu’à 2022 : RSTUDIO </a:t>
            </a:r>
            <a:r>
              <a:rPr lang="fr-FR" sz="3300" spc="35" dirty="0" err="1" smtClean="0">
                <a:solidFill>
                  <a:srgbClr val="838787"/>
                </a:solidFill>
                <a:latin typeface="Arial"/>
                <a:cs typeface="Arial"/>
              </a:rPr>
              <a:t>inc</a:t>
            </a:r>
            <a:endParaRPr lang="fr-FR" sz="3300" spc="35" dirty="0" smtClean="0">
              <a:solidFill>
                <a:srgbClr val="838787"/>
              </a:solidFill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110"/>
              </a:spcBef>
              <a:tabLst>
                <a:tab pos="561340" algn="l"/>
              </a:tabLst>
            </a:pPr>
            <a:r>
              <a:rPr lang="en-US" sz="4800" spc="-97" baseline="-5636" dirty="0" smtClean="0">
                <a:solidFill>
                  <a:srgbClr val="34A5DA"/>
                </a:solidFill>
                <a:latin typeface="Lucida Sans Unicode"/>
                <a:cs typeface="Lucida Sans Unicode"/>
              </a:rPr>
              <a:t>▸   </a:t>
            </a:r>
            <a:r>
              <a:rPr lang="en-US" sz="3300" spc="35" dirty="0" err="1">
                <a:solidFill>
                  <a:srgbClr val="838787"/>
                </a:solidFill>
                <a:latin typeface="Arial"/>
                <a:cs typeface="Arial"/>
              </a:rPr>
              <a:t>Depuis</a:t>
            </a:r>
            <a:r>
              <a:rPr lang="en-US" sz="3300" spc="35" dirty="0">
                <a:solidFill>
                  <a:srgbClr val="838787"/>
                </a:solidFill>
                <a:latin typeface="Arial"/>
                <a:cs typeface="Arial"/>
              </a:rPr>
              <a:t> </a:t>
            </a:r>
            <a:r>
              <a:rPr lang="en-US" sz="3300" spc="35" dirty="0" err="1">
                <a:solidFill>
                  <a:srgbClr val="838787"/>
                </a:solidFill>
                <a:latin typeface="Arial"/>
                <a:cs typeface="Arial"/>
              </a:rPr>
              <a:t>Novembre</a:t>
            </a:r>
            <a:r>
              <a:rPr lang="en-US" sz="3300" spc="35" dirty="0">
                <a:solidFill>
                  <a:srgbClr val="838787"/>
                </a:solidFill>
                <a:latin typeface="Arial"/>
                <a:cs typeface="Arial"/>
              </a:rPr>
              <a:t> 2022 : Posit BPC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351" y="4666930"/>
            <a:ext cx="12592050" cy="633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6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09670" y="7120035"/>
            <a:ext cx="10366375" cy="635"/>
          </a:xfrm>
          <a:custGeom>
            <a:avLst/>
            <a:gdLst/>
            <a:ahLst/>
            <a:cxnLst/>
            <a:rect l="l" t="t" r="r" b="b"/>
            <a:pathLst>
              <a:path w="10366375" h="634">
                <a:moveTo>
                  <a:pt x="0" y="166"/>
                </a:moveTo>
                <a:lnTo>
                  <a:pt x="10366174" y="0"/>
                </a:lnTo>
              </a:path>
            </a:pathLst>
          </a:custGeom>
          <a:ln w="41883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38853" y="5997588"/>
            <a:ext cx="2589530" cy="993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350" b="1" spc="-20" dirty="0">
                <a:solidFill>
                  <a:srgbClr val="A6AAA9"/>
                </a:solidFill>
                <a:latin typeface="Arial Narrow"/>
                <a:cs typeface="Arial Narrow"/>
              </a:rPr>
              <a:t>PART</a:t>
            </a:r>
            <a:r>
              <a:rPr sz="6350" b="1" spc="-25" dirty="0">
                <a:solidFill>
                  <a:srgbClr val="A6AAA9"/>
                </a:solidFill>
                <a:latin typeface="Arial Narrow"/>
                <a:cs typeface="Arial Narrow"/>
              </a:rPr>
              <a:t> </a:t>
            </a:r>
            <a:r>
              <a:rPr lang="fr-FR" sz="6350" b="1" spc="-30" dirty="0">
                <a:solidFill>
                  <a:srgbClr val="A6AAA9"/>
                </a:solidFill>
                <a:latin typeface="Arial Narrow"/>
                <a:cs typeface="Arial Narrow"/>
              </a:rPr>
              <a:t>4</a:t>
            </a:r>
            <a:r>
              <a:rPr sz="6350" b="1" spc="-30" dirty="0" smtClean="0">
                <a:solidFill>
                  <a:srgbClr val="A6AAA9"/>
                </a:solidFill>
                <a:latin typeface="Arial Narrow"/>
                <a:cs typeface="Arial Narrow"/>
              </a:rPr>
              <a:t>:</a:t>
            </a:r>
            <a:endParaRPr sz="6350" dirty="0">
              <a:latin typeface="Arial Narrow"/>
              <a:cs typeface="Arial Narrow"/>
            </a:endParaRPr>
          </a:p>
        </p:txBody>
      </p:sp>
      <p:sp>
        <p:nvSpPr>
          <p:cNvPr id="6" name="object 4"/>
          <p:cNvSpPr txBox="1"/>
          <p:nvPr/>
        </p:nvSpPr>
        <p:spPr>
          <a:xfrm>
            <a:off x="9172608" y="7273873"/>
            <a:ext cx="10931492" cy="136896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sz="8800" b="1" spc="210" dirty="0" smtClean="0">
                <a:solidFill>
                  <a:srgbClr val="318FB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Tidyverse </a:t>
            </a:r>
            <a:endParaRPr sz="8800" dirty="0">
              <a:solidFill>
                <a:srgbClr val="318FB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Welcome to the Tidyverse • tidyver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44474"/>
            <a:ext cx="8909050" cy="1106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635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8253" y="1151494"/>
            <a:ext cx="18848070" cy="635"/>
          </a:xfrm>
          <a:custGeom>
            <a:avLst/>
            <a:gdLst/>
            <a:ahLst/>
            <a:cxnLst/>
            <a:rect l="l" t="t" r="r" b="b"/>
            <a:pathLst>
              <a:path w="18848070" h="634">
                <a:moveTo>
                  <a:pt x="0" y="303"/>
                </a:moveTo>
                <a:lnTo>
                  <a:pt x="18847593" y="0"/>
                </a:lnTo>
              </a:path>
            </a:pathLst>
          </a:custGeom>
          <a:ln w="20941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/>
          <p:cNvSpPr txBox="1"/>
          <p:nvPr/>
        </p:nvSpPr>
        <p:spPr>
          <a:xfrm>
            <a:off x="628253" y="1568121"/>
            <a:ext cx="12852797" cy="6918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sz="4400" b="1" spc="210" dirty="0" smtClean="0">
                <a:solidFill>
                  <a:srgbClr val="318FB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Citation</a:t>
            </a:r>
            <a:endParaRPr lang="en-US" sz="4400" dirty="0">
              <a:solidFill>
                <a:srgbClr val="318FB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4"/>
          <p:cNvSpPr txBox="1"/>
          <p:nvPr/>
        </p:nvSpPr>
        <p:spPr>
          <a:xfrm>
            <a:off x="657436" y="531785"/>
            <a:ext cx="6499014" cy="46871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578610" algn="l"/>
              </a:tabLst>
            </a:pPr>
            <a:r>
              <a:rPr lang="fr-FR" sz="2950" b="1" spc="155" dirty="0" smtClean="0">
                <a:solidFill>
                  <a:srgbClr val="838787"/>
                </a:solidFill>
                <a:latin typeface="Arial Narrow"/>
                <a:cs typeface="Arial Narrow"/>
              </a:rPr>
              <a:t>TIDYVERSE</a:t>
            </a:r>
            <a:endParaRPr sz="2950" dirty="0">
              <a:latin typeface="Arial Narrow"/>
              <a:cs typeface="Arial Narro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08250" y="3391898"/>
            <a:ext cx="14624897" cy="45692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spcBef>
                <a:spcPts val="110"/>
              </a:spcBef>
              <a:buClr>
                <a:schemeClr val="accent1"/>
              </a:buClr>
              <a:buSzPts val="2400"/>
              <a:tabLst>
                <a:tab pos="561340" algn="l"/>
              </a:tabLst>
            </a:pPr>
            <a:r>
              <a:rPr lang="fr-FR" sz="7200" spc="35" dirty="0">
                <a:solidFill>
                  <a:srgbClr val="838787"/>
                </a:solidFill>
                <a:ea typeface="IBM Plex Sans Light"/>
                <a:sym typeface="IBM Plex Sans Light"/>
              </a:rPr>
              <a:t>« A </a:t>
            </a:r>
            <a:r>
              <a:rPr lang="fr-FR" sz="8000" spc="35" dirty="0" err="1">
                <a:solidFill>
                  <a:srgbClr val="838787"/>
                </a:solidFill>
                <a:ea typeface="IBM Plex Sans Light"/>
                <a:sym typeface="IBM Plex Sans Light"/>
              </a:rPr>
              <a:t>framework</a:t>
            </a:r>
            <a:r>
              <a:rPr lang="fr-FR" sz="7200" spc="35" dirty="0">
                <a:solidFill>
                  <a:srgbClr val="838787"/>
                </a:solidFill>
                <a:ea typeface="IBM Plex Sans Light"/>
                <a:sym typeface="IBM Plex Sans Light"/>
              </a:rPr>
              <a:t> for </a:t>
            </a:r>
            <a:r>
              <a:rPr lang="fr-FR" sz="7200" spc="35" dirty="0" err="1">
                <a:solidFill>
                  <a:srgbClr val="838787"/>
                </a:solidFill>
                <a:ea typeface="IBM Plex Sans Light"/>
                <a:sym typeface="IBM Plex Sans Light"/>
              </a:rPr>
              <a:t>managing</a:t>
            </a:r>
            <a:r>
              <a:rPr lang="fr-FR" sz="7200" spc="35" dirty="0">
                <a:solidFill>
                  <a:srgbClr val="838787"/>
                </a:solidFill>
                <a:ea typeface="IBM Plex Sans Light"/>
                <a:sym typeface="IBM Plex Sans Light"/>
              </a:rPr>
              <a:t> data </a:t>
            </a:r>
            <a:r>
              <a:rPr lang="fr-FR" sz="7200" spc="35" dirty="0" err="1">
                <a:solidFill>
                  <a:srgbClr val="838787"/>
                </a:solidFill>
                <a:ea typeface="IBM Plex Sans Light"/>
                <a:sym typeface="IBM Plex Sans Light"/>
              </a:rPr>
              <a:t>that</a:t>
            </a:r>
            <a:r>
              <a:rPr lang="fr-FR" sz="7200" spc="35" dirty="0">
                <a:solidFill>
                  <a:srgbClr val="838787"/>
                </a:solidFill>
                <a:ea typeface="IBM Plex Sans Light"/>
                <a:sym typeface="IBM Plex Sans Light"/>
              </a:rPr>
              <a:t> </a:t>
            </a:r>
            <a:r>
              <a:rPr lang="fr-FR" sz="7200" spc="35" dirty="0" err="1">
                <a:solidFill>
                  <a:srgbClr val="838787"/>
                </a:solidFill>
                <a:ea typeface="IBM Plex Sans Light"/>
                <a:sym typeface="IBM Plex Sans Light"/>
              </a:rPr>
              <a:t>aims</a:t>
            </a:r>
            <a:r>
              <a:rPr lang="fr-FR" sz="7200" spc="35" dirty="0">
                <a:solidFill>
                  <a:srgbClr val="838787"/>
                </a:solidFill>
                <a:ea typeface="IBM Plex Sans Light"/>
                <a:sym typeface="IBM Plex Sans Light"/>
              </a:rPr>
              <a:t> at </a:t>
            </a:r>
            <a:r>
              <a:rPr lang="fr-FR" sz="7200" spc="35" dirty="0" err="1">
                <a:solidFill>
                  <a:srgbClr val="838787"/>
                </a:solidFill>
                <a:ea typeface="IBM Plex Sans Light"/>
                <a:sym typeface="IBM Plex Sans Light"/>
              </a:rPr>
              <a:t>making</a:t>
            </a:r>
            <a:r>
              <a:rPr lang="fr-FR" sz="7200" spc="35" dirty="0">
                <a:solidFill>
                  <a:srgbClr val="838787"/>
                </a:solidFill>
                <a:ea typeface="IBM Plex Sans Light"/>
                <a:sym typeface="IBM Plex Sans Light"/>
              </a:rPr>
              <a:t> the </a:t>
            </a:r>
            <a:r>
              <a:rPr lang="fr-FR" sz="7200" spc="35" dirty="0" err="1">
                <a:solidFill>
                  <a:srgbClr val="838787"/>
                </a:solidFill>
                <a:ea typeface="IBM Plex Sans Light"/>
                <a:sym typeface="IBM Plex Sans Light"/>
              </a:rPr>
              <a:t>cleaning</a:t>
            </a:r>
            <a:r>
              <a:rPr lang="fr-FR" sz="7200" spc="35" dirty="0">
                <a:solidFill>
                  <a:srgbClr val="838787"/>
                </a:solidFill>
                <a:ea typeface="IBM Plex Sans Light"/>
                <a:sym typeface="IBM Plex Sans Light"/>
              </a:rPr>
              <a:t> and </a:t>
            </a:r>
            <a:r>
              <a:rPr lang="fr-FR" sz="7200" spc="35" dirty="0" err="1">
                <a:solidFill>
                  <a:srgbClr val="838787"/>
                </a:solidFill>
                <a:ea typeface="IBM Plex Sans Light"/>
                <a:sym typeface="IBM Plex Sans Light"/>
              </a:rPr>
              <a:t>preparing</a:t>
            </a:r>
            <a:r>
              <a:rPr lang="fr-FR" sz="7200" spc="35" dirty="0">
                <a:solidFill>
                  <a:srgbClr val="838787"/>
                </a:solidFill>
                <a:ea typeface="IBM Plex Sans Light"/>
                <a:sym typeface="IBM Plex Sans Light"/>
              </a:rPr>
              <a:t> </a:t>
            </a:r>
            <a:r>
              <a:rPr lang="fr-FR" sz="7200" spc="35" dirty="0" err="1">
                <a:solidFill>
                  <a:srgbClr val="838787"/>
                </a:solidFill>
                <a:ea typeface="IBM Plex Sans Light"/>
                <a:sym typeface="IBM Plex Sans Light"/>
              </a:rPr>
              <a:t>step</a:t>
            </a:r>
            <a:r>
              <a:rPr lang="fr-FR" sz="7200" spc="35" dirty="0">
                <a:solidFill>
                  <a:srgbClr val="838787"/>
                </a:solidFill>
                <a:ea typeface="IBM Plex Sans Light"/>
                <a:sym typeface="IBM Plex Sans Light"/>
              </a:rPr>
              <a:t> [</a:t>
            </a:r>
            <a:r>
              <a:rPr lang="fr-FR" sz="7200" spc="35" dirty="0" err="1">
                <a:solidFill>
                  <a:srgbClr val="838787"/>
                </a:solidFill>
                <a:ea typeface="IBM Plex Sans Light"/>
                <a:sym typeface="IBM Plex Sans Light"/>
              </a:rPr>
              <a:t>muuuuch</a:t>
            </a:r>
            <a:r>
              <a:rPr lang="fr-FR" sz="7200" spc="35" dirty="0">
                <a:solidFill>
                  <a:srgbClr val="838787"/>
                </a:solidFill>
                <a:ea typeface="IBM Plex Sans Light"/>
                <a:sym typeface="IBM Plex Sans Light"/>
              </a:rPr>
              <a:t>] </a:t>
            </a:r>
            <a:r>
              <a:rPr lang="fr-FR" sz="7200" spc="35" dirty="0" err="1">
                <a:solidFill>
                  <a:srgbClr val="838787"/>
                </a:solidFill>
                <a:ea typeface="IBM Plex Sans Light"/>
                <a:sym typeface="IBM Plex Sans Light"/>
              </a:rPr>
              <a:t>easier</a:t>
            </a:r>
            <a:r>
              <a:rPr lang="fr-FR" sz="7200" spc="35" dirty="0">
                <a:solidFill>
                  <a:srgbClr val="838787"/>
                </a:solidFill>
                <a:ea typeface="IBM Plex Sans Light"/>
                <a:sym typeface="IBM Plex Sans Light"/>
              </a:rPr>
              <a:t> » - Julien Barnier</a:t>
            </a:r>
          </a:p>
        </p:txBody>
      </p:sp>
    </p:spTree>
    <p:extLst>
      <p:ext uri="{BB962C8B-B14F-4D97-AF65-F5344CB8AC3E}">
        <p14:creationId xmlns:p14="http://schemas.microsoft.com/office/powerpoint/2010/main" val="104281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10" y="-10229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8253" y="1151494"/>
            <a:ext cx="18848070" cy="635"/>
          </a:xfrm>
          <a:custGeom>
            <a:avLst/>
            <a:gdLst/>
            <a:ahLst/>
            <a:cxnLst/>
            <a:rect l="l" t="t" r="r" b="b"/>
            <a:pathLst>
              <a:path w="18848070" h="634">
                <a:moveTo>
                  <a:pt x="0" y="303"/>
                </a:moveTo>
                <a:lnTo>
                  <a:pt x="18847593" y="0"/>
                </a:lnTo>
              </a:path>
            </a:pathLst>
          </a:custGeom>
          <a:ln w="20941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/>
          <p:cNvSpPr txBox="1"/>
          <p:nvPr/>
        </p:nvSpPr>
        <p:spPr>
          <a:xfrm>
            <a:off x="628253" y="1568121"/>
            <a:ext cx="12852797" cy="6918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sz="4400" b="1" spc="210" dirty="0" smtClean="0">
                <a:solidFill>
                  <a:srgbClr val="318FB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Définition</a:t>
            </a:r>
            <a:endParaRPr lang="en-US" sz="4400" dirty="0">
              <a:solidFill>
                <a:srgbClr val="318FB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4"/>
          <p:cNvSpPr txBox="1"/>
          <p:nvPr/>
        </p:nvSpPr>
        <p:spPr>
          <a:xfrm>
            <a:off x="657436" y="531785"/>
            <a:ext cx="6499014" cy="46871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578610" algn="l"/>
              </a:tabLst>
            </a:pPr>
            <a:r>
              <a:rPr lang="fr-FR" sz="2950" b="1" spc="155" dirty="0" smtClean="0">
                <a:solidFill>
                  <a:srgbClr val="838787"/>
                </a:solidFill>
                <a:latin typeface="Arial Narrow"/>
                <a:cs typeface="Arial Narrow"/>
              </a:rPr>
              <a:t>TIDYVERSE</a:t>
            </a:r>
            <a:endParaRPr sz="2950" dirty="0">
              <a:latin typeface="Arial Narrow"/>
              <a:cs typeface="Arial Narrow"/>
            </a:endParaRPr>
          </a:p>
        </p:txBody>
      </p:sp>
      <p:sp>
        <p:nvSpPr>
          <p:cNvPr id="8" name="object 7"/>
          <p:cNvSpPr txBox="1"/>
          <p:nvPr/>
        </p:nvSpPr>
        <p:spPr>
          <a:xfrm>
            <a:off x="2508250" y="3391898"/>
            <a:ext cx="15544799" cy="524887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 indent="-381000">
              <a:spcBef>
                <a:spcPts val="110"/>
              </a:spcBef>
              <a:buClr>
                <a:schemeClr val="accent1"/>
              </a:buClr>
              <a:buSzPts val="2400"/>
              <a:buFont typeface="IBM Plex Sans Light"/>
              <a:buChar char="▰"/>
              <a:tabLst>
                <a:tab pos="561340" algn="l"/>
              </a:tabLst>
            </a:pPr>
            <a:r>
              <a:rPr lang="fr-FR" sz="4800" spc="35" dirty="0">
                <a:solidFill>
                  <a:srgbClr val="838787"/>
                </a:solidFill>
                <a:ea typeface="IBM Plex Sans Light"/>
                <a:sym typeface="IBM Plex Sans Light"/>
              </a:rPr>
              <a:t>Le tidyverse veut dire :</a:t>
            </a:r>
          </a:p>
          <a:p>
            <a:pPr marL="285750" indent="-285750">
              <a:spcBef>
                <a:spcPts val="110"/>
              </a:spcBef>
              <a:buClr>
                <a:schemeClr val="accent1"/>
              </a:buClr>
              <a:buSzPts val="2400"/>
              <a:buFont typeface="Arial" panose="020B0604020202020204" pitchFamily="34" charset="0"/>
              <a:buChar char="•"/>
              <a:tabLst>
                <a:tab pos="561340" algn="l"/>
              </a:tabLst>
            </a:pPr>
            <a:r>
              <a:rPr lang="fr-FR" sz="4800" spc="35" dirty="0" err="1">
                <a:solidFill>
                  <a:srgbClr val="838787"/>
                </a:solidFill>
                <a:ea typeface="IBM Plex Sans Light"/>
                <a:sym typeface="IBM Plex Sans Light"/>
              </a:rPr>
              <a:t>Tidy</a:t>
            </a:r>
            <a:r>
              <a:rPr lang="fr-FR" sz="4800" spc="35" dirty="0">
                <a:solidFill>
                  <a:srgbClr val="838787"/>
                </a:solidFill>
                <a:ea typeface="IBM Plex Sans Light"/>
                <a:sym typeface="IBM Plex Sans Light"/>
              </a:rPr>
              <a:t> : bien rangé</a:t>
            </a:r>
          </a:p>
          <a:p>
            <a:pPr marL="285750" indent="-285750">
              <a:spcBef>
                <a:spcPts val="110"/>
              </a:spcBef>
              <a:buClr>
                <a:schemeClr val="accent1"/>
              </a:buClr>
              <a:buSzPts val="2400"/>
              <a:buFont typeface="Arial" panose="020B0604020202020204" pitchFamily="34" charset="0"/>
              <a:buChar char="•"/>
              <a:tabLst>
                <a:tab pos="561340" algn="l"/>
              </a:tabLst>
            </a:pPr>
            <a:r>
              <a:rPr lang="fr-FR" sz="4800" spc="35" dirty="0">
                <a:solidFill>
                  <a:srgbClr val="838787"/>
                </a:solidFill>
                <a:ea typeface="IBM Plex Sans Light"/>
                <a:sym typeface="IBM Plex Sans Light"/>
              </a:rPr>
              <a:t>Verse : </a:t>
            </a:r>
            <a:r>
              <a:rPr lang="fr-FR" sz="4800" spc="35" dirty="0" smtClean="0">
                <a:solidFill>
                  <a:srgbClr val="838787"/>
                </a:solidFill>
                <a:ea typeface="IBM Plex Sans Light"/>
                <a:sym typeface="IBM Plex Sans Light"/>
              </a:rPr>
              <a:t>Univers</a:t>
            </a:r>
            <a:endParaRPr lang="fr-FR" sz="4800" spc="35" dirty="0">
              <a:solidFill>
                <a:srgbClr val="838787"/>
              </a:solidFill>
              <a:ea typeface="IBM Plex Sans Light"/>
              <a:sym typeface="IBM Plex Sans Light"/>
            </a:endParaRPr>
          </a:p>
          <a:p>
            <a:pPr marL="38100" indent="-381000">
              <a:spcBef>
                <a:spcPts val="110"/>
              </a:spcBef>
              <a:buClr>
                <a:schemeClr val="accent1"/>
              </a:buClr>
              <a:buSzPts val="2400"/>
              <a:buFont typeface="IBM Plex Sans Light"/>
              <a:buChar char="▰"/>
              <a:tabLst>
                <a:tab pos="561340" algn="l"/>
              </a:tabLst>
            </a:pPr>
            <a:r>
              <a:rPr lang="fr-FR" sz="4800" spc="35" dirty="0">
                <a:solidFill>
                  <a:srgbClr val="838787"/>
                </a:solidFill>
                <a:ea typeface="IBM Plex Sans Light"/>
                <a:sym typeface="IBM Plex Sans Light"/>
              </a:rPr>
              <a:t>Ce qui signifie : « un Univers bien </a:t>
            </a:r>
            <a:r>
              <a:rPr lang="fr-FR" sz="4800" spc="35" dirty="0" smtClean="0">
                <a:solidFill>
                  <a:srgbClr val="838787"/>
                </a:solidFill>
                <a:ea typeface="IBM Plex Sans Light"/>
                <a:sym typeface="IBM Plex Sans Light"/>
              </a:rPr>
              <a:t>rangé »</a:t>
            </a:r>
            <a:endParaRPr lang="fr-FR" sz="4800" spc="35" dirty="0">
              <a:solidFill>
                <a:srgbClr val="838787"/>
              </a:solidFill>
              <a:ea typeface="IBM Plex Sans Light"/>
              <a:sym typeface="IBM Plex Sans Light"/>
            </a:endParaRPr>
          </a:p>
          <a:p>
            <a:pPr marL="38100" indent="-381000">
              <a:spcBef>
                <a:spcPts val="110"/>
              </a:spcBef>
              <a:buClr>
                <a:schemeClr val="accent1"/>
              </a:buClr>
              <a:buSzPts val="2400"/>
              <a:buFont typeface="IBM Plex Sans Light"/>
              <a:buChar char="▰"/>
              <a:tabLst>
                <a:tab pos="561340" algn="l"/>
              </a:tabLst>
            </a:pPr>
            <a:endParaRPr lang="fr-FR" sz="4800" spc="35" dirty="0">
              <a:solidFill>
                <a:srgbClr val="838787"/>
              </a:solidFill>
              <a:ea typeface="IBM Plex Sans Light"/>
              <a:sym typeface="IBM Plex Sans Light"/>
            </a:endParaRPr>
          </a:p>
          <a:p>
            <a:pPr marL="38100" indent="-381000">
              <a:spcBef>
                <a:spcPts val="110"/>
              </a:spcBef>
              <a:buClr>
                <a:schemeClr val="accent1"/>
              </a:buClr>
              <a:buSzPts val="2400"/>
              <a:buFont typeface="IBM Plex Sans Light"/>
              <a:buChar char="▰"/>
              <a:tabLst>
                <a:tab pos="561340" algn="l"/>
              </a:tabLst>
            </a:pPr>
            <a:r>
              <a:rPr lang="fr-FR" sz="4800" spc="35" dirty="0">
                <a:solidFill>
                  <a:srgbClr val="838787"/>
                </a:solidFill>
                <a:ea typeface="IBM Plex Sans Light"/>
                <a:sym typeface="IBM Plex Sans Light"/>
              </a:rPr>
              <a:t>Une collection de packages dans R développée par H. </a:t>
            </a:r>
            <a:r>
              <a:rPr lang="fr-FR" sz="4800" spc="35" dirty="0" err="1">
                <a:solidFill>
                  <a:srgbClr val="838787"/>
                </a:solidFill>
                <a:ea typeface="IBM Plex Sans Light"/>
                <a:sym typeface="IBM Plex Sans Light"/>
              </a:rPr>
              <a:t>Wickham</a:t>
            </a:r>
            <a:r>
              <a:rPr lang="fr-FR" sz="4800" spc="35" dirty="0">
                <a:solidFill>
                  <a:srgbClr val="838787"/>
                </a:solidFill>
                <a:ea typeface="IBM Plex Sans Light"/>
                <a:sym typeface="IBM Plex Sans Light"/>
              </a:rPr>
              <a:t> et autres membres de </a:t>
            </a:r>
            <a:r>
              <a:rPr lang="fr-FR" sz="4800" spc="35" dirty="0" err="1" smtClean="0">
                <a:solidFill>
                  <a:srgbClr val="838787"/>
                </a:solidFill>
                <a:ea typeface="IBM Plex Sans Light"/>
                <a:sym typeface="IBM Plex Sans Light"/>
              </a:rPr>
              <a:t>Rstudio</a:t>
            </a:r>
            <a:r>
              <a:rPr lang="fr-FR" sz="4800" spc="35" dirty="0" smtClean="0">
                <a:solidFill>
                  <a:srgbClr val="838787"/>
                </a:solidFill>
                <a:ea typeface="IBM Plex Sans Light"/>
                <a:sym typeface="IBM Plex Sans Light"/>
              </a:rPr>
              <a:t> (</a:t>
            </a:r>
            <a:r>
              <a:rPr lang="fr-FR" sz="4800" spc="35" dirty="0" err="1" smtClean="0">
                <a:solidFill>
                  <a:srgbClr val="838787"/>
                </a:solidFill>
                <a:ea typeface="IBM Plex Sans Light"/>
                <a:sym typeface="IBM Plex Sans Light"/>
              </a:rPr>
              <a:t>Posit</a:t>
            </a:r>
            <a:r>
              <a:rPr lang="fr-FR" sz="4800" spc="35" dirty="0">
                <a:solidFill>
                  <a:srgbClr val="838787"/>
                </a:solidFill>
                <a:ea typeface="IBM Plex Sans Light"/>
                <a:sym typeface="IBM Plex Sans Light"/>
              </a:rPr>
              <a:t>)</a:t>
            </a:r>
            <a:r>
              <a:rPr lang="fr-FR" sz="4800" spc="35" dirty="0" smtClean="0">
                <a:solidFill>
                  <a:srgbClr val="838787"/>
                </a:solidFill>
                <a:ea typeface="IBM Plex Sans Light"/>
                <a:sym typeface="IBM Plex Sans Light"/>
              </a:rPr>
              <a:t>. </a:t>
            </a:r>
            <a:endParaRPr lang="fr-FR" sz="4800" spc="35" dirty="0">
              <a:solidFill>
                <a:srgbClr val="838787"/>
              </a:solidFill>
              <a:ea typeface="IBM Plex Sans Light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3472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10" y="-10229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8253" y="1151494"/>
            <a:ext cx="18848070" cy="635"/>
          </a:xfrm>
          <a:custGeom>
            <a:avLst/>
            <a:gdLst/>
            <a:ahLst/>
            <a:cxnLst/>
            <a:rect l="l" t="t" r="r" b="b"/>
            <a:pathLst>
              <a:path w="18848070" h="634">
                <a:moveTo>
                  <a:pt x="0" y="303"/>
                </a:moveTo>
                <a:lnTo>
                  <a:pt x="18847593" y="0"/>
                </a:lnTo>
              </a:path>
            </a:pathLst>
          </a:custGeom>
          <a:ln w="20941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/>
          <p:cNvSpPr txBox="1"/>
          <p:nvPr/>
        </p:nvSpPr>
        <p:spPr>
          <a:xfrm>
            <a:off x="628253" y="1568121"/>
            <a:ext cx="12852797" cy="6918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sz="4400" b="1" spc="210" dirty="0" smtClean="0">
                <a:solidFill>
                  <a:srgbClr val="318FB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Nouveau opérateur</a:t>
            </a:r>
            <a:endParaRPr lang="en-US" sz="4400" dirty="0">
              <a:solidFill>
                <a:srgbClr val="318FB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4"/>
          <p:cNvSpPr txBox="1"/>
          <p:nvPr/>
        </p:nvSpPr>
        <p:spPr>
          <a:xfrm>
            <a:off x="657436" y="531785"/>
            <a:ext cx="6499014" cy="46871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578610" algn="l"/>
              </a:tabLst>
            </a:pPr>
            <a:r>
              <a:rPr lang="fr-FR" sz="2950" b="1" spc="155" dirty="0" smtClean="0">
                <a:solidFill>
                  <a:srgbClr val="838787"/>
                </a:solidFill>
                <a:latin typeface="Arial Narrow"/>
                <a:cs typeface="Arial Narrow"/>
              </a:rPr>
              <a:t>TIDYVERSE</a:t>
            </a:r>
            <a:endParaRPr sz="2950" dirty="0">
              <a:latin typeface="Arial Narrow"/>
              <a:cs typeface="Arial Narrow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450" y="3673475"/>
            <a:ext cx="6400800" cy="568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728" y="3952949"/>
            <a:ext cx="8686800" cy="458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8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10" y="-10229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8253" y="1151494"/>
            <a:ext cx="18848070" cy="635"/>
          </a:xfrm>
          <a:custGeom>
            <a:avLst/>
            <a:gdLst/>
            <a:ahLst/>
            <a:cxnLst/>
            <a:rect l="l" t="t" r="r" b="b"/>
            <a:pathLst>
              <a:path w="18848070" h="634">
                <a:moveTo>
                  <a:pt x="0" y="303"/>
                </a:moveTo>
                <a:lnTo>
                  <a:pt x="18847593" y="0"/>
                </a:lnTo>
              </a:path>
            </a:pathLst>
          </a:custGeom>
          <a:ln w="20941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/>
          <p:cNvSpPr txBox="1"/>
          <p:nvPr/>
        </p:nvSpPr>
        <p:spPr>
          <a:xfrm>
            <a:off x="628253" y="1568121"/>
            <a:ext cx="12852797" cy="6918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sz="4400" b="1" spc="210" dirty="0" err="1" smtClean="0">
                <a:solidFill>
                  <a:srgbClr val="318FB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ggplot</a:t>
            </a:r>
            <a:endParaRPr lang="en-US" sz="4400" dirty="0">
              <a:solidFill>
                <a:srgbClr val="318FB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4"/>
          <p:cNvSpPr txBox="1"/>
          <p:nvPr/>
        </p:nvSpPr>
        <p:spPr>
          <a:xfrm>
            <a:off x="657436" y="531785"/>
            <a:ext cx="6499014" cy="46871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578610" algn="l"/>
              </a:tabLst>
            </a:pPr>
            <a:r>
              <a:rPr lang="fr-FR" sz="2950" b="1" spc="155" dirty="0" smtClean="0">
                <a:solidFill>
                  <a:srgbClr val="838787"/>
                </a:solidFill>
                <a:latin typeface="Arial Narrow"/>
                <a:cs typeface="Arial Narrow"/>
              </a:rPr>
              <a:t>TIDYVERSE</a:t>
            </a:r>
            <a:endParaRPr sz="2950" dirty="0">
              <a:latin typeface="Arial Narrow"/>
              <a:cs typeface="Arial Narrow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27250" y="3383274"/>
            <a:ext cx="13959048" cy="4272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100" indent="-381000">
              <a:spcBef>
                <a:spcPts val="110"/>
              </a:spcBef>
              <a:buClr>
                <a:schemeClr val="accent1"/>
              </a:buClr>
              <a:buSzPts val="2400"/>
              <a:buFont typeface="IBM Plex Sans Light"/>
              <a:buChar char="▰"/>
              <a:tabLst>
                <a:tab pos="561340" algn="l"/>
              </a:tabLst>
            </a:pPr>
            <a:r>
              <a:rPr lang="fr-FR" sz="5400" spc="35" dirty="0" smtClean="0">
                <a:solidFill>
                  <a:srgbClr val="838787"/>
                </a:solidFill>
                <a:ea typeface="IBM Plex Sans Light"/>
                <a:sym typeface="IBM Plex Sans Light"/>
              </a:rPr>
              <a:t>Le package dédié à la </a:t>
            </a:r>
            <a:r>
              <a:rPr lang="fr-FR" sz="5400" spc="35" dirty="0" err="1" smtClean="0">
                <a:solidFill>
                  <a:srgbClr val="838787"/>
                </a:solidFill>
                <a:ea typeface="IBM Plex Sans Light"/>
                <a:sym typeface="IBM Plex Sans Light"/>
              </a:rPr>
              <a:t>visualization</a:t>
            </a:r>
            <a:r>
              <a:rPr lang="fr-FR" sz="5400" spc="35" dirty="0" smtClean="0">
                <a:solidFill>
                  <a:srgbClr val="838787"/>
                </a:solidFill>
                <a:ea typeface="IBM Plex Sans Light"/>
                <a:sym typeface="IBM Plex Sans Light"/>
              </a:rPr>
              <a:t> graphique dans </a:t>
            </a:r>
            <a:r>
              <a:rPr lang="fr-FR" sz="5400" spc="35" dirty="0" err="1" smtClean="0">
                <a:solidFill>
                  <a:srgbClr val="838787"/>
                </a:solidFill>
                <a:ea typeface="IBM Plex Sans Light"/>
                <a:sym typeface="IBM Plex Sans Light"/>
              </a:rPr>
              <a:t>tidyverse</a:t>
            </a:r>
            <a:r>
              <a:rPr lang="fr-FR" sz="5400" spc="35" dirty="0" smtClean="0">
                <a:solidFill>
                  <a:srgbClr val="838787"/>
                </a:solidFill>
                <a:ea typeface="IBM Plex Sans Light"/>
                <a:sym typeface="IBM Plex Sans Light"/>
              </a:rPr>
              <a:t> est : ggplot2 </a:t>
            </a:r>
          </a:p>
          <a:p>
            <a:pPr marL="38100" indent="-381000">
              <a:spcBef>
                <a:spcPts val="110"/>
              </a:spcBef>
              <a:buClr>
                <a:schemeClr val="accent1"/>
              </a:buClr>
              <a:buSzPts val="2400"/>
              <a:buFont typeface="IBM Plex Sans Light"/>
              <a:buChar char="▰"/>
              <a:tabLst>
                <a:tab pos="561340" algn="l"/>
              </a:tabLst>
            </a:pPr>
            <a:r>
              <a:rPr lang="fr-FR" sz="5400" spc="35" dirty="0" err="1">
                <a:solidFill>
                  <a:srgbClr val="838787"/>
                </a:solidFill>
                <a:ea typeface="IBM Plex Sans Light"/>
                <a:sym typeface="IBM Plex Sans Light"/>
              </a:rPr>
              <a:t>g</a:t>
            </a:r>
            <a:r>
              <a:rPr lang="fr-FR" sz="5400" spc="35" dirty="0" err="1" smtClean="0">
                <a:solidFill>
                  <a:srgbClr val="838787"/>
                </a:solidFill>
                <a:ea typeface="IBM Plex Sans Light"/>
                <a:sym typeface="IBM Plex Sans Light"/>
              </a:rPr>
              <a:t>gplot</a:t>
            </a:r>
            <a:r>
              <a:rPr lang="fr-FR" sz="5400" spc="35" dirty="0" smtClean="0">
                <a:solidFill>
                  <a:srgbClr val="838787"/>
                </a:solidFill>
                <a:ea typeface="IBM Plex Sans Light"/>
                <a:sym typeface="IBM Plex Sans Light"/>
              </a:rPr>
              <a:t> = </a:t>
            </a:r>
            <a:r>
              <a:rPr lang="fr-FR" sz="5400" spc="35" dirty="0" err="1" smtClean="0">
                <a:solidFill>
                  <a:srgbClr val="838787"/>
                </a:solidFill>
                <a:ea typeface="IBM Plex Sans Light"/>
                <a:sym typeface="IBM Plex Sans Light"/>
              </a:rPr>
              <a:t>grammar</a:t>
            </a:r>
            <a:r>
              <a:rPr lang="fr-FR" sz="5400" spc="35" dirty="0" smtClean="0">
                <a:solidFill>
                  <a:srgbClr val="838787"/>
                </a:solidFill>
                <a:ea typeface="IBM Plex Sans Light"/>
                <a:sym typeface="IBM Plex Sans Light"/>
              </a:rPr>
              <a:t> of </a:t>
            </a:r>
            <a:r>
              <a:rPr lang="fr-FR" sz="5400" spc="35" dirty="0" err="1" smtClean="0">
                <a:solidFill>
                  <a:srgbClr val="838787"/>
                </a:solidFill>
                <a:ea typeface="IBM Plex Sans Light"/>
                <a:sym typeface="IBM Plex Sans Light"/>
              </a:rPr>
              <a:t>graphics</a:t>
            </a:r>
            <a:r>
              <a:rPr lang="fr-FR" sz="5400" spc="35" dirty="0" smtClean="0">
                <a:solidFill>
                  <a:srgbClr val="838787"/>
                </a:solidFill>
                <a:ea typeface="IBM Plex Sans Light"/>
                <a:sym typeface="IBM Plex Sans Light"/>
              </a:rPr>
              <a:t> plot</a:t>
            </a:r>
          </a:p>
          <a:p>
            <a:pPr marL="38100" indent="-381000">
              <a:spcBef>
                <a:spcPts val="110"/>
              </a:spcBef>
              <a:buClr>
                <a:schemeClr val="accent1"/>
              </a:buClr>
              <a:buSzPts val="2400"/>
              <a:buFont typeface="IBM Plex Sans Light"/>
              <a:buChar char="▰"/>
              <a:tabLst>
                <a:tab pos="561340" algn="l"/>
              </a:tabLst>
            </a:pPr>
            <a:r>
              <a:rPr lang="fr-FR" sz="5400" spc="35" dirty="0" smtClean="0">
                <a:solidFill>
                  <a:srgbClr val="838787"/>
                </a:solidFill>
                <a:ea typeface="IBM Plex Sans Light"/>
                <a:sym typeface="IBM Plex Sans Light"/>
              </a:rPr>
              <a:t>Un graphique basé sur un grammaire particulier dit : grammaire des graphiques</a:t>
            </a:r>
          </a:p>
        </p:txBody>
      </p:sp>
      <p:pic>
        <p:nvPicPr>
          <p:cNvPr id="9" name="Picture 2" descr="r.qcbs.ca/workshop03/workshop03-fr/images/ggplo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8450" y="6264275"/>
            <a:ext cx="3448156" cy="399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95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10" y="-10229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8253" y="1151494"/>
            <a:ext cx="18848070" cy="635"/>
          </a:xfrm>
          <a:custGeom>
            <a:avLst/>
            <a:gdLst/>
            <a:ahLst/>
            <a:cxnLst/>
            <a:rect l="l" t="t" r="r" b="b"/>
            <a:pathLst>
              <a:path w="18848070" h="634">
                <a:moveTo>
                  <a:pt x="0" y="303"/>
                </a:moveTo>
                <a:lnTo>
                  <a:pt x="18847593" y="0"/>
                </a:lnTo>
              </a:path>
            </a:pathLst>
          </a:custGeom>
          <a:ln w="20941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/>
          <p:cNvSpPr txBox="1"/>
          <p:nvPr/>
        </p:nvSpPr>
        <p:spPr>
          <a:xfrm>
            <a:off x="628253" y="1568121"/>
            <a:ext cx="12852797" cy="6918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sz="4400" b="1" spc="210" dirty="0" err="1" smtClean="0">
                <a:solidFill>
                  <a:srgbClr val="318FB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ggplot</a:t>
            </a:r>
            <a:endParaRPr lang="en-US" sz="4400" dirty="0">
              <a:solidFill>
                <a:srgbClr val="318FB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4"/>
          <p:cNvSpPr txBox="1"/>
          <p:nvPr/>
        </p:nvSpPr>
        <p:spPr>
          <a:xfrm>
            <a:off x="657436" y="531785"/>
            <a:ext cx="6499014" cy="46871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578610" algn="l"/>
              </a:tabLst>
            </a:pPr>
            <a:r>
              <a:rPr lang="fr-FR" sz="2950" b="1" spc="155" dirty="0" smtClean="0">
                <a:solidFill>
                  <a:srgbClr val="838787"/>
                </a:solidFill>
                <a:latin typeface="Arial Narrow"/>
                <a:cs typeface="Arial Narrow"/>
              </a:rPr>
              <a:t>TIDYVERSE</a:t>
            </a:r>
            <a:endParaRPr sz="2950" dirty="0">
              <a:latin typeface="Arial Narrow"/>
              <a:cs typeface="Arial Narrow"/>
            </a:endParaRPr>
          </a:p>
        </p:txBody>
      </p:sp>
      <p:pic>
        <p:nvPicPr>
          <p:cNvPr id="9" name="Picture 2" descr="r.qcbs.ca/workshop03/workshop03-fr/images/ggplo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8450" y="6264275"/>
            <a:ext cx="3448156" cy="399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3270250" y="3247265"/>
            <a:ext cx="13206584" cy="2826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100" indent="-381000">
              <a:spcBef>
                <a:spcPts val="110"/>
              </a:spcBef>
              <a:buClr>
                <a:schemeClr val="accent1"/>
              </a:buClr>
              <a:buSzPts val="2400"/>
              <a:buFont typeface="IBM Plex Sans Light"/>
              <a:buChar char="▰"/>
              <a:tabLst>
                <a:tab pos="561340" algn="l"/>
              </a:tabLst>
            </a:pPr>
            <a:r>
              <a:rPr lang="fr-FR" sz="4400" spc="35" dirty="0" smtClean="0">
                <a:solidFill>
                  <a:srgbClr val="838787"/>
                </a:solidFill>
                <a:ea typeface="IBM Plex Sans Light"/>
                <a:sym typeface="IBM Plex Sans Light"/>
              </a:rPr>
              <a:t>Le grammaire des graphique contient 7 couches</a:t>
            </a:r>
          </a:p>
          <a:p>
            <a:pPr marL="38100" indent="-381000">
              <a:spcBef>
                <a:spcPts val="110"/>
              </a:spcBef>
              <a:buClr>
                <a:schemeClr val="accent1"/>
              </a:buClr>
              <a:buSzPts val="2400"/>
              <a:buFont typeface="IBM Plex Sans Light"/>
              <a:buChar char="▰"/>
              <a:tabLst>
                <a:tab pos="561340" algn="l"/>
              </a:tabLst>
            </a:pPr>
            <a:r>
              <a:rPr lang="fr-FR" sz="4400" spc="35" dirty="0" smtClean="0">
                <a:solidFill>
                  <a:srgbClr val="838787"/>
                </a:solidFill>
                <a:ea typeface="IBM Plex Sans Light"/>
                <a:sym typeface="IBM Plex Sans Light"/>
              </a:rPr>
              <a:t>3 couches essentielles pour créer un graphique</a:t>
            </a:r>
          </a:p>
          <a:p>
            <a:pPr marL="38100" indent="-381000">
              <a:spcBef>
                <a:spcPts val="110"/>
              </a:spcBef>
              <a:buClr>
                <a:schemeClr val="accent1"/>
              </a:buClr>
              <a:buSzPts val="2400"/>
              <a:buFont typeface="IBM Plex Sans Light"/>
              <a:buChar char="▰"/>
              <a:tabLst>
                <a:tab pos="561340" algn="l"/>
              </a:tabLst>
            </a:pPr>
            <a:r>
              <a:rPr lang="fr-FR" sz="4400" spc="35" dirty="0" smtClean="0">
                <a:solidFill>
                  <a:srgbClr val="838787"/>
                </a:solidFill>
                <a:ea typeface="IBM Plex Sans Light"/>
                <a:sym typeface="IBM Plex Sans Light"/>
              </a:rPr>
              <a:t>4 couches sont optionnelles pour améliorer, ajouter des éléments ou personnaliser le graphique</a:t>
            </a:r>
            <a:endParaRPr lang="fr-FR" sz="4400" spc="35" dirty="0">
              <a:solidFill>
                <a:srgbClr val="838787"/>
              </a:solidFill>
              <a:ea typeface="IBM Plex Sans Light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95419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10" y="-10229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8253" y="1151494"/>
            <a:ext cx="18848070" cy="635"/>
          </a:xfrm>
          <a:custGeom>
            <a:avLst/>
            <a:gdLst/>
            <a:ahLst/>
            <a:cxnLst/>
            <a:rect l="l" t="t" r="r" b="b"/>
            <a:pathLst>
              <a:path w="18848070" h="634">
                <a:moveTo>
                  <a:pt x="0" y="303"/>
                </a:moveTo>
                <a:lnTo>
                  <a:pt x="18847593" y="0"/>
                </a:lnTo>
              </a:path>
            </a:pathLst>
          </a:custGeom>
          <a:ln w="20941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/>
          <p:cNvSpPr txBox="1"/>
          <p:nvPr/>
        </p:nvSpPr>
        <p:spPr>
          <a:xfrm>
            <a:off x="628253" y="1568121"/>
            <a:ext cx="12852797" cy="6918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sz="4400" b="1" spc="210" dirty="0" err="1" smtClean="0">
                <a:solidFill>
                  <a:srgbClr val="318FB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ggplot</a:t>
            </a:r>
            <a:endParaRPr lang="en-US" sz="4400" dirty="0">
              <a:solidFill>
                <a:srgbClr val="318FB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4"/>
          <p:cNvSpPr txBox="1"/>
          <p:nvPr/>
        </p:nvSpPr>
        <p:spPr>
          <a:xfrm>
            <a:off x="657436" y="531785"/>
            <a:ext cx="6499014" cy="46871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578610" algn="l"/>
              </a:tabLst>
            </a:pPr>
            <a:r>
              <a:rPr lang="fr-FR" sz="2950" b="1" spc="155" dirty="0" smtClean="0">
                <a:solidFill>
                  <a:srgbClr val="838787"/>
                </a:solidFill>
                <a:latin typeface="Arial Narrow"/>
                <a:cs typeface="Arial Narrow"/>
              </a:rPr>
              <a:t>TIDYVERSE</a:t>
            </a:r>
            <a:endParaRPr sz="2950" dirty="0">
              <a:latin typeface="Arial Narrow"/>
              <a:cs typeface="Arial Narrow"/>
            </a:endParaRPr>
          </a:p>
        </p:txBody>
      </p:sp>
      <p:pic>
        <p:nvPicPr>
          <p:cNvPr id="9" name="Picture 2" descr="r.qcbs.ca/workshop03/workshop03-fr/images/ggplo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8450" y="6264275"/>
            <a:ext cx="3448156" cy="399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0" y="3216275"/>
            <a:ext cx="12235722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9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10" y="-10229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8253" y="1151494"/>
            <a:ext cx="18848070" cy="635"/>
          </a:xfrm>
          <a:custGeom>
            <a:avLst/>
            <a:gdLst/>
            <a:ahLst/>
            <a:cxnLst/>
            <a:rect l="l" t="t" r="r" b="b"/>
            <a:pathLst>
              <a:path w="18848070" h="634">
                <a:moveTo>
                  <a:pt x="0" y="303"/>
                </a:moveTo>
                <a:lnTo>
                  <a:pt x="18847593" y="0"/>
                </a:lnTo>
              </a:path>
            </a:pathLst>
          </a:custGeom>
          <a:ln w="20941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/>
          <p:cNvSpPr txBox="1"/>
          <p:nvPr/>
        </p:nvSpPr>
        <p:spPr>
          <a:xfrm>
            <a:off x="628253" y="1568121"/>
            <a:ext cx="12852797" cy="6918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sz="4400" b="1" spc="210" dirty="0" err="1" smtClean="0">
                <a:solidFill>
                  <a:srgbClr val="318FB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ggplot</a:t>
            </a:r>
            <a:endParaRPr lang="en-US" sz="4400" dirty="0">
              <a:solidFill>
                <a:srgbClr val="318FB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4"/>
          <p:cNvSpPr txBox="1"/>
          <p:nvPr/>
        </p:nvSpPr>
        <p:spPr>
          <a:xfrm>
            <a:off x="657436" y="531785"/>
            <a:ext cx="6499014" cy="46871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578610" algn="l"/>
              </a:tabLst>
            </a:pPr>
            <a:r>
              <a:rPr lang="fr-FR" sz="2950" b="1" spc="155" dirty="0" smtClean="0">
                <a:solidFill>
                  <a:srgbClr val="838787"/>
                </a:solidFill>
                <a:latin typeface="Arial Narrow"/>
                <a:cs typeface="Arial Narrow"/>
              </a:rPr>
              <a:t>TIDYVERSE</a:t>
            </a:r>
            <a:endParaRPr sz="2950" dirty="0">
              <a:latin typeface="Arial Narrow"/>
              <a:cs typeface="Arial Narrow"/>
            </a:endParaRPr>
          </a:p>
        </p:txBody>
      </p:sp>
      <p:pic>
        <p:nvPicPr>
          <p:cNvPr id="9" name="Picture 2" descr="r.qcbs.ca/workshop03/workshop03-fr/images/ggplo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8450" y="6264275"/>
            <a:ext cx="3448156" cy="399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972" y="2941261"/>
            <a:ext cx="13048878" cy="696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4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8253" y="1151494"/>
            <a:ext cx="18848070" cy="635"/>
          </a:xfrm>
          <a:custGeom>
            <a:avLst/>
            <a:gdLst/>
            <a:ahLst/>
            <a:cxnLst/>
            <a:rect l="l" t="t" r="r" b="b"/>
            <a:pathLst>
              <a:path w="18848070" h="634">
                <a:moveTo>
                  <a:pt x="0" y="303"/>
                </a:moveTo>
                <a:lnTo>
                  <a:pt x="18847593" y="0"/>
                </a:lnTo>
              </a:path>
            </a:pathLst>
          </a:custGeom>
          <a:ln w="20941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57436" y="531785"/>
            <a:ext cx="271335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210" dirty="0">
                <a:solidFill>
                  <a:srgbClr val="838787"/>
                </a:solidFill>
                <a:latin typeface="Arial Narrow"/>
                <a:cs typeface="Arial Narrow"/>
              </a:rPr>
              <a:t>INTRODUCTION</a:t>
            </a:r>
            <a:endParaRPr sz="2950" dirty="0">
              <a:latin typeface="Arial Narrow"/>
              <a:cs typeface="Arial Narro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22850" y="3442479"/>
            <a:ext cx="10058400" cy="557588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504190" algn="l"/>
              </a:tabLst>
            </a:pPr>
            <a:r>
              <a:rPr sz="6600" spc="-82" baseline="-4340" dirty="0">
                <a:solidFill>
                  <a:srgbClr val="34A5DA"/>
                </a:solidFill>
                <a:latin typeface="Lucida Sans Unicode"/>
                <a:cs typeface="Lucida Sans Unicode"/>
              </a:rPr>
              <a:t>▸	</a:t>
            </a:r>
            <a:r>
              <a:rPr lang="fr-FR" sz="4000" spc="10" dirty="0" smtClean="0">
                <a:solidFill>
                  <a:srgbClr val="838787"/>
                </a:solidFill>
                <a:latin typeface="Arial"/>
                <a:cs typeface="Arial"/>
              </a:rPr>
              <a:t>AyouB ASRI</a:t>
            </a:r>
            <a:endParaRPr sz="4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15"/>
              </a:spcBef>
              <a:tabLst>
                <a:tab pos="504190" algn="l"/>
              </a:tabLst>
            </a:pPr>
            <a:r>
              <a:rPr sz="6600" spc="-82" baseline="-4340" dirty="0">
                <a:solidFill>
                  <a:srgbClr val="34A5DA"/>
                </a:solidFill>
                <a:latin typeface="Lucida Sans Unicode"/>
                <a:cs typeface="Lucida Sans Unicode"/>
              </a:rPr>
              <a:t>▸	</a:t>
            </a:r>
            <a:r>
              <a:rPr lang="fr-FR" sz="4000" spc="40" dirty="0" smtClean="0">
                <a:solidFill>
                  <a:srgbClr val="838787"/>
                </a:solidFill>
                <a:latin typeface="Arial"/>
                <a:cs typeface="Arial"/>
              </a:rPr>
              <a:t>Maître de Conférence à ENSSEA</a:t>
            </a:r>
            <a:endParaRPr sz="4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29"/>
              </a:spcBef>
              <a:tabLst>
                <a:tab pos="504190" algn="l"/>
              </a:tabLst>
            </a:pPr>
            <a:r>
              <a:rPr sz="6600" spc="-82" baseline="-4340" dirty="0">
                <a:solidFill>
                  <a:srgbClr val="34A5DA"/>
                </a:solidFill>
                <a:latin typeface="Lucida Sans Unicode"/>
                <a:cs typeface="Lucida Sans Unicode"/>
              </a:rPr>
              <a:t>▸	</a:t>
            </a:r>
            <a:r>
              <a:rPr lang="en-US" sz="4000" spc="90" dirty="0" smtClean="0">
                <a:solidFill>
                  <a:srgbClr val="838787"/>
                </a:solidFill>
                <a:latin typeface="Arial"/>
                <a:cs typeface="Arial"/>
              </a:rPr>
              <a:t>Statistician/Data scientists</a:t>
            </a:r>
            <a:r>
              <a:rPr lang="fr-FR" sz="4000" spc="90" dirty="0" smtClean="0">
                <a:solidFill>
                  <a:srgbClr val="838787"/>
                </a:solidFill>
                <a:latin typeface="Arial"/>
                <a:cs typeface="Arial"/>
              </a:rPr>
              <a:t> </a:t>
            </a:r>
            <a:endParaRPr sz="4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35"/>
              </a:spcBef>
              <a:tabLst>
                <a:tab pos="504190" algn="l"/>
              </a:tabLst>
            </a:pPr>
            <a:r>
              <a:rPr sz="6600" spc="-82" baseline="-4340" dirty="0">
                <a:solidFill>
                  <a:srgbClr val="34A5DA"/>
                </a:solidFill>
                <a:latin typeface="Lucida Sans Unicode"/>
                <a:cs typeface="Lucida Sans Unicode"/>
              </a:rPr>
              <a:t>▸	</a:t>
            </a:r>
            <a:r>
              <a:rPr lang="en-US" sz="4000" spc="-40" dirty="0" smtClean="0">
                <a:solidFill>
                  <a:srgbClr val="838787"/>
                </a:solidFill>
                <a:latin typeface="Arial"/>
                <a:cs typeface="Arial"/>
              </a:rPr>
              <a:t>Research</a:t>
            </a:r>
            <a:r>
              <a:rPr lang="fr-FR" sz="6600" spc="-82" dirty="0" smtClean="0">
                <a:solidFill>
                  <a:srgbClr val="34A5DA"/>
                </a:solidFill>
                <a:latin typeface="Lucida Sans Unicode"/>
                <a:cs typeface="Lucida Sans Unicode"/>
              </a:rPr>
              <a:t> </a:t>
            </a:r>
            <a:r>
              <a:rPr sz="4000" spc="-40" dirty="0" smtClean="0">
                <a:solidFill>
                  <a:srgbClr val="838787"/>
                </a:solidFill>
                <a:latin typeface="Arial"/>
                <a:cs typeface="Arial"/>
              </a:rPr>
              <a:t>Focus </a:t>
            </a:r>
            <a:r>
              <a:rPr sz="4000" spc="130" dirty="0">
                <a:solidFill>
                  <a:srgbClr val="838787"/>
                </a:solidFill>
                <a:latin typeface="Arial"/>
                <a:cs typeface="Arial"/>
              </a:rPr>
              <a:t>on</a:t>
            </a:r>
            <a:r>
              <a:rPr sz="4000" spc="-135" dirty="0">
                <a:solidFill>
                  <a:srgbClr val="838787"/>
                </a:solidFill>
                <a:latin typeface="Arial"/>
                <a:cs typeface="Arial"/>
              </a:rPr>
              <a:t> </a:t>
            </a:r>
            <a:r>
              <a:rPr lang="fr-FR" sz="4000" spc="65" dirty="0" smtClean="0">
                <a:solidFill>
                  <a:srgbClr val="838787"/>
                </a:solidFill>
                <a:latin typeface="Arial"/>
                <a:cs typeface="Arial"/>
              </a:rPr>
              <a:t>: </a:t>
            </a:r>
            <a:r>
              <a:rPr lang="en-US" sz="4000" spc="65" dirty="0" smtClean="0">
                <a:solidFill>
                  <a:srgbClr val="838787"/>
                </a:solidFill>
                <a:latin typeface="Arial"/>
                <a:cs typeface="Arial"/>
              </a:rPr>
              <a:t>Bayesian statistics, Spatial Statistics, Data Science and Machine Learning.</a:t>
            </a:r>
          </a:p>
        </p:txBody>
      </p:sp>
      <p:sp>
        <p:nvSpPr>
          <p:cNvPr id="9" name="object 4"/>
          <p:cNvSpPr txBox="1"/>
          <p:nvPr/>
        </p:nvSpPr>
        <p:spPr>
          <a:xfrm>
            <a:off x="628253" y="1568121"/>
            <a:ext cx="3327797" cy="6918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sz="4400" b="1" spc="210" dirty="0" smtClean="0">
                <a:solidFill>
                  <a:srgbClr val="318FB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ME</a:t>
            </a:r>
            <a:endParaRPr sz="4400" dirty="0">
              <a:solidFill>
                <a:srgbClr val="318FB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10" y="-10229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8253" y="1151494"/>
            <a:ext cx="18848070" cy="635"/>
          </a:xfrm>
          <a:custGeom>
            <a:avLst/>
            <a:gdLst/>
            <a:ahLst/>
            <a:cxnLst/>
            <a:rect l="l" t="t" r="r" b="b"/>
            <a:pathLst>
              <a:path w="18848070" h="634">
                <a:moveTo>
                  <a:pt x="0" y="303"/>
                </a:moveTo>
                <a:lnTo>
                  <a:pt x="18847593" y="0"/>
                </a:lnTo>
              </a:path>
            </a:pathLst>
          </a:custGeom>
          <a:ln w="20941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/>
          <p:cNvSpPr txBox="1"/>
          <p:nvPr/>
        </p:nvSpPr>
        <p:spPr>
          <a:xfrm>
            <a:off x="628253" y="1568121"/>
            <a:ext cx="12852797" cy="6918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sz="4400" b="1" spc="210" dirty="0" err="1" smtClean="0">
                <a:solidFill>
                  <a:srgbClr val="318FB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ggplot</a:t>
            </a:r>
            <a:endParaRPr lang="en-US" sz="4400" dirty="0">
              <a:solidFill>
                <a:srgbClr val="318FB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4"/>
          <p:cNvSpPr txBox="1"/>
          <p:nvPr/>
        </p:nvSpPr>
        <p:spPr>
          <a:xfrm>
            <a:off x="657436" y="531785"/>
            <a:ext cx="6499014" cy="46871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578610" algn="l"/>
              </a:tabLst>
            </a:pPr>
            <a:r>
              <a:rPr lang="fr-FR" sz="2950" b="1" spc="155" dirty="0" smtClean="0">
                <a:solidFill>
                  <a:srgbClr val="838787"/>
                </a:solidFill>
                <a:latin typeface="Arial Narrow"/>
                <a:cs typeface="Arial Narrow"/>
              </a:rPr>
              <a:t>TIDYVERSE</a:t>
            </a:r>
            <a:endParaRPr sz="2950" dirty="0">
              <a:latin typeface="Arial Narrow"/>
              <a:cs typeface="Arial Narrow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450" y="3830182"/>
            <a:ext cx="6904066" cy="5029200"/>
          </a:xfrm>
          <a:prstGeom prst="rect">
            <a:avLst/>
          </a:prstGeom>
        </p:spPr>
      </p:pic>
      <p:pic>
        <p:nvPicPr>
          <p:cNvPr id="9" name="Picture 2" descr="r.qcbs.ca/workshop03/workshop03-fr/images/ggplo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8450" y="6264275"/>
            <a:ext cx="3448156" cy="399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95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09670" y="7120035"/>
            <a:ext cx="10366375" cy="635"/>
          </a:xfrm>
          <a:custGeom>
            <a:avLst/>
            <a:gdLst/>
            <a:ahLst/>
            <a:cxnLst/>
            <a:rect l="l" t="t" r="r" b="b"/>
            <a:pathLst>
              <a:path w="10366375" h="634">
                <a:moveTo>
                  <a:pt x="0" y="166"/>
                </a:moveTo>
                <a:lnTo>
                  <a:pt x="10366174" y="0"/>
                </a:lnTo>
              </a:path>
            </a:pathLst>
          </a:custGeom>
          <a:ln w="41883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38853" y="5997588"/>
            <a:ext cx="2589530" cy="993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350" b="1" spc="-20" dirty="0">
                <a:solidFill>
                  <a:srgbClr val="A6AAA9"/>
                </a:solidFill>
                <a:latin typeface="Arial Narrow"/>
                <a:cs typeface="Arial Narrow"/>
              </a:rPr>
              <a:t>PART</a:t>
            </a:r>
            <a:r>
              <a:rPr sz="6350" b="1" spc="-25" dirty="0">
                <a:solidFill>
                  <a:srgbClr val="A6AAA9"/>
                </a:solidFill>
                <a:latin typeface="Arial Narrow"/>
                <a:cs typeface="Arial Narrow"/>
              </a:rPr>
              <a:t> </a:t>
            </a:r>
            <a:r>
              <a:rPr lang="fr-FR" sz="6350" b="1" spc="-30" dirty="0">
                <a:solidFill>
                  <a:srgbClr val="A6AAA9"/>
                </a:solidFill>
                <a:latin typeface="Arial Narrow"/>
                <a:cs typeface="Arial Narrow"/>
              </a:rPr>
              <a:t>5</a:t>
            </a:r>
            <a:r>
              <a:rPr sz="6350" b="1" spc="-30" dirty="0" smtClean="0">
                <a:solidFill>
                  <a:srgbClr val="A6AAA9"/>
                </a:solidFill>
                <a:latin typeface="Arial Narrow"/>
                <a:cs typeface="Arial Narrow"/>
              </a:rPr>
              <a:t>:</a:t>
            </a:r>
            <a:endParaRPr sz="6350" dirty="0">
              <a:latin typeface="Arial Narrow"/>
              <a:cs typeface="Arial Narrow"/>
            </a:endParaRPr>
          </a:p>
        </p:txBody>
      </p:sp>
      <p:sp>
        <p:nvSpPr>
          <p:cNvPr id="6" name="object 4"/>
          <p:cNvSpPr txBox="1"/>
          <p:nvPr/>
        </p:nvSpPr>
        <p:spPr>
          <a:xfrm>
            <a:off x="9172608" y="7273873"/>
            <a:ext cx="10931492" cy="136896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sz="8800" b="1" spc="210" dirty="0" err="1" smtClean="0">
                <a:solidFill>
                  <a:srgbClr val="318FB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Tidymodels</a:t>
            </a:r>
            <a:r>
              <a:rPr lang="fr-FR" sz="8800" b="1" spc="210" dirty="0" smtClean="0">
                <a:solidFill>
                  <a:srgbClr val="318FB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sz="8800" dirty="0">
              <a:solidFill>
                <a:srgbClr val="318FB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" y="-1"/>
            <a:ext cx="8610202" cy="1130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6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10" y="-10229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8253" y="1151494"/>
            <a:ext cx="18848070" cy="635"/>
          </a:xfrm>
          <a:custGeom>
            <a:avLst/>
            <a:gdLst/>
            <a:ahLst/>
            <a:cxnLst/>
            <a:rect l="l" t="t" r="r" b="b"/>
            <a:pathLst>
              <a:path w="18848070" h="634">
                <a:moveTo>
                  <a:pt x="0" y="303"/>
                </a:moveTo>
                <a:lnTo>
                  <a:pt x="18847593" y="0"/>
                </a:lnTo>
              </a:path>
            </a:pathLst>
          </a:custGeom>
          <a:ln w="20941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/>
          <p:cNvSpPr txBox="1"/>
          <p:nvPr/>
        </p:nvSpPr>
        <p:spPr>
          <a:xfrm>
            <a:off x="628253" y="1568121"/>
            <a:ext cx="12852797" cy="6918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sz="4400" b="1" spc="210" dirty="0" smtClean="0">
                <a:solidFill>
                  <a:srgbClr val="318FB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Collection de packages pour ML</a:t>
            </a:r>
            <a:endParaRPr lang="en-US" sz="4400" dirty="0">
              <a:solidFill>
                <a:srgbClr val="318FB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4"/>
          <p:cNvSpPr txBox="1"/>
          <p:nvPr/>
        </p:nvSpPr>
        <p:spPr>
          <a:xfrm>
            <a:off x="657436" y="531785"/>
            <a:ext cx="6499014" cy="46871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578610" algn="l"/>
              </a:tabLst>
            </a:pPr>
            <a:r>
              <a:rPr lang="fr-FR" sz="2950" b="1" spc="155" dirty="0" smtClean="0">
                <a:solidFill>
                  <a:srgbClr val="838787"/>
                </a:solidFill>
                <a:latin typeface="Arial Narrow"/>
                <a:cs typeface="Arial Narrow"/>
              </a:rPr>
              <a:t>TIDYVMODELS</a:t>
            </a:r>
            <a:endParaRPr sz="2950" dirty="0">
              <a:latin typeface="Arial Narrow"/>
              <a:cs typeface="Arial Narrow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250" y="2668983"/>
            <a:ext cx="17369020" cy="769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5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844550" y="635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8253" y="1151494"/>
            <a:ext cx="18848070" cy="635"/>
          </a:xfrm>
          <a:custGeom>
            <a:avLst/>
            <a:gdLst/>
            <a:ahLst/>
            <a:cxnLst/>
            <a:rect l="l" t="t" r="r" b="b"/>
            <a:pathLst>
              <a:path w="18848070" h="634">
                <a:moveTo>
                  <a:pt x="0" y="303"/>
                </a:moveTo>
                <a:lnTo>
                  <a:pt x="18847593" y="0"/>
                </a:lnTo>
              </a:path>
            </a:pathLst>
          </a:custGeom>
          <a:ln w="20941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/>
          <p:cNvSpPr txBox="1"/>
          <p:nvPr/>
        </p:nvSpPr>
        <p:spPr>
          <a:xfrm>
            <a:off x="628253" y="1568121"/>
            <a:ext cx="12852797" cy="6918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sz="4400" b="1" spc="210" dirty="0" smtClean="0">
                <a:solidFill>
                  <a:srgbClr val="318FB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Estimation des modèles : </a:t>
            </a:r>
            <a:r>
              <a:rPr lang="fr-FR" sz="4400" b="1" spc="210" dirty="0" err="1" smtClean="0">
                <a:solidFill>
                  <a:srgbClr val="318FB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parsnip</a:t>
            </a:r>
            <a:endParaRPr lang="en-US" sz="4400" dirty="0">
              <a:solidFill>
                <a:srgbClr val="318FB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4"/>
          <p:cNvSpPr txBox="1"/>
          <p:nvPr/>
        </p:nvSpPr>
        <p:spPr>
          <a:xfrm>
            <a:off x="657436" y="531785"/>
            <a:ext cx="6499014" cy="46871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578610" algn="l"/>
              </a:tabLst>
            </a:pPr>
            <a:r>
              <a:rPr lang="fr-FR" sz="2950" b="1" spc="155" dirty="0" smtClean="0">
                <a:solidFill>
                  <a:srgbClr val="838787"/>
                </a:solidFill>
                <a:latin typeface="Arial Narrow"/>
                <a:cs typeface="Arial Narrow"/>
              </a:rPr>
              <a:t>TIDYVMODELS</a:t>
            </a:r>
            <a:endParaRPr sz="2950" dirty="0">
              <a:latin typeface="Arial Narrow"/>
              <a:cs typeface="Arial Narrow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050" y="2911475"/>
            <a:ext cx="11506200" cy="689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64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844550" y="635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8253" y="1151494"/>
            <a:ext cx="18848070" cy="635"/>
          </a:xfrm>
          <a:custGeom>
            <a:avLst/>
            <a:gdLst/>
            <a:ahLst/>
            <a:cxnLst/>
            <a:rect l="l" t="t" r="r" b="b"/>
            <a:pathLst>
              <a:path w="18848070" h="634">
                <a:moveTo>
                  <a:pt x="0" y="303"/>
                </a:moveTo>
                <a:lnTo>
                  <a:pt x="18847593" y="0"/>
                </a:lnTo>
              </a:path>
            </a:pathLst>
          </a:custGeom>
          <a:ln w="20941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/>
          <p:cNvSpPr txBox="1"/>
          <p:nvPr/>
        </p:nvSpPr>
        <p:spPr>
          <a:xfrm>
            <a:off x="628253" y="1568121"/>
            <a:ext cx="12852797" cy="6918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sz="4400" b="1" spc="210" dirty="0" err="1" smtClean="0">
                <a:solidFill>
                  <a:srgbClr val="318FB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r>
              <a:rPr lang="fr-FR" sz="4400" b="1" spc="210" dirty="0" smtClean="0">
                <a:solidFill>
                  <a:srgbClr val="318FB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Engineering : </a:t>
            </a:r>
            <a:r>
              <a:rPr lang="fr-FR" sz="4400" b="1" spc="210" dirty="0" err="1" smtClean="0">
                <a:solidFill>
                  <a:srgbClr val="318FB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recipes</a:t>
            </a:r>
            <a:endParaRPr lang="en-US" sz="4400" dirty="0">
              <a:solidFill>
                <a:srgbClr val="318FB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4"/>
          <p:cNvSpPr txBox="1"/>
          <p:nvPr/>
        </p:nvSpPr>
        <p:spPr>
          <a:xfrm>
            <a:off x="657436" y="531785"/>
            <a:ext cx="6499014" cy="46871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578610" algn="l"/>
              </a:tabLst>
            </a:pPr>
            <a:r>
              <a:rPr lang="fr-FR" sz="2950" b="1" spc="155" dirty="0" smtClean="0">
                <a:solidFill>
                  <a:srgbClr val="838787"/>
                </a:solidFill>
                <a:latin typeface="Arial Narrow"/>
                <a:cs typeface="Arial Narrow"/>
              </a:rPr>
              <a:t>TIDYVMODELS</a:t>
            </a:r>
            <a:endParaRPr sz="2950" dirty="0">
              <a:latin typeface="Arial Narrow"/>
              <a:cs typeface="Arial Narrow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50" y="2675968"/>
            <a:ext cx="15925800" cy="786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0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09670" y="7120035"/>
            <a:ext cx="10366375" cy="635"/>
          </a:xfrm>
          <a:custGeom>
            <a:avLst/>
            <a:gdLst/>
            <a:ahLst/>
            <a:cxnLst/>
            <a:rect l="l" t="t" r="r" b="b"/>
            <a:pathLst>
              <a:path w="10366375" h="634">
                <a:moveTo>
                  <a:pt x="0" y="166"/>
                </a:moveTo>
                <a:lnTo>
                  <a:pt x="10366174" y="0"/>
                </a:lnTo>
              </a:path>
            </a:pathLst>
          </a:custGeom>
          <a:ln w="41883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38853" y="5997588"/>
            <a:ext cx="2589530" cy="993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350" b="1" spc="-20" dirty="0">
                <a:solidFill>
                  <a:srgbClr val="A6AAA9"/>
                </a:solidFill>
                <a:latin typeface="Arial Narrow"/>
                <a:cs typeface="Arial Narrow"/>
              </a:rPr>
              <a:t>PART</a:t>
            </a:r>
            <a:r>
              <a:rPr sz="6350" b="1" spc="-25" dirty="0">
                <a:solidFill>
                  <a:srgbClr val="A6AAA9"/>
                </a:solidFill>
                <a:latin typeface="Arial Narrow"/>
                <a:cs typeface="Arial Narrow"/>
              </a:rPr>
              <a:t> </a:t>
            </a:r>
            <a:r>
              <a:rPr lang="fr-FR" sz="6350" b="1" spc="-30" dirty="0">
                <a:solidFill>
                  <a:srgbClr val="A6AAA9"/>
                </a:solidFill>
                <a:latin typeface="Arial Narrow"/>
                <a:cs typeface="Arial Narrow"/>
              </a:rPr>
              <a:t>5</a:t>
            </a:r>
            <a:r>
              <a:rPr sz="6350" b="1" spc="-30" dirty="0" smtClean="0">
                <a:solidFill>
                  <a:srgbClr val="A6AAA9"/>
                </a:solidFill>
                <a:latin typeface="Arial Narrow"/>
                <a:cs typeface="Arial Narrow"/>
              </a:rPr>
              <a:t>:</a:t>
            </a:r>
            <a:endParaRPr sz="6350" dirty="0">
              <a:latin typeface="Arial Narrow"/>
              <a:cs typeface="Arial Narrow"/>
            </a:endParaRPr>
          </a:p>
        </p:txBody>
      </p:sp>
      <p:sp>
        <p:nvSpPr>
          <p:cNvPr id="6" name="object 4"/>
          <p:cNvSpPr txBox="1"/>
          <p:nvPr/>
        </p:nvSpPr>
        <p:spPr>
          <a:xfrm>
            <a:off x="9172608" y="7273873"/>
            <a:ext cx="9109042" cy="136896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sz="8800" b="1" spc="210" dirty="0" smtClean="0">
                <a:solidFill>
                  <a:srgbClr val="318FB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sz="8800" dirty="0">
              <a:solidFill>
                <a:srgbClr val="318FB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2"/>
          <p:cNvSpPr/>
          <p:nvPr/>
        </p:nvSpPr>
        <p:spPr>
          <a:xfrm>
            <a:off x="0" y="0"/>
            <a:ext cx="8147050" cy="11309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08519" y="2606675"/>
            <a:ext cx="4182261" cy="136896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8800" b="1" spc="210" dirty="0" smtClean="0">
                <a:solidFill>
                  <a:srgbClr val="318FB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Thanks</a:t>
            </a:r>
            <a:endParaRPr lang="en-US" sz="8800" dirty="0">
              <a:solidFill>
                <a:srgbClr val="318FB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650" y="4587875"/>
            <a:ext cx="11507821" cy="4829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18836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8253" y="1151494"/>
            <a:ext cx="18848070" cy="635"/>
          </a:xfrm>
          <a:custGeom>
            <a:avLst/>
            <a:gdLst/>
            <a:ahLst/>
            <a:cxnLst/>
            <a:rect l="l" t="t" r="r" b="b"/>
            <a:pathLst>
              <a:path w="18848070" h="634">
                <a:moveTo>
                  <a:pt x="0" y="303"/>
                </a:moveTo>
                <a:lnTo>
                  <a:pt x="18847593" y="0"/>
                </a:lnTo>
              </a:path>
            </a:pathLst>
          </a:custGeom>
          <a:ln w="20941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57436" y="531785"/>
            <a:ext cx="271335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210" dirty="0">
                <a:solidFill>
                  <a:srgbClr val="838787"/>
                </a:solidFill>
                <a:latin typeface="Arial Narrow"/>
                <a:cs typeface="Arial Narrow"/>
              </a:rPr>
              <a:t>INTRODUCTION</a:t>
            </a:r>
            <a:endParaRPr sz="2950" dirty="0">
              <a:latin typeface="Arial Narrow"/>
              <a:cs typeface="Arial Narro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7436" y="3061609"/>
            <a:ext cx="8959215" cy="5446363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0"/>
              </a:spcBef>
              <a:tabLst>
                <a:tab pos="525145" algn="l"/>
              </a:tabLst>
            </a:pPr>
            <a:r>
              <a:rPr sz="5025" spc="-97" baseline="-4145" dirty="0">
                <a:solidFill>
                  <a:srgbClr val="34A5DA"/>
                </a:solidFill>
                <a:latin typeface="Lucida Sans Unicode"/>
                <a:cs typeface="Lucida Sans Unicode"/>
              </a:rPr>
              <a:t>▸	</a:t>
            </a:r>
            <a:r>
              <a:rPr lang="fr-FR" sz="3200" spc="-20" dirty="0" smtClean="0">
                <a:solidFill>
                  <a:srgbClr val="838787"/>
                </a:solidFill>
                <a:latin typeface="Arial"/>
                <a:cs typeface="Arial"/>
              </a:rPr>
              <a:t>Introduction</a:t>
            </a:r>
            <a:endParaRPr sz="3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29"/>
              </a:spcBef>
              <a:tabLst>
                <a:tab pos="525145" algn="l"/>
              </a:tabLst>
            </a:pPr>
            <a:r>
              <a:rPr sz="5025" spc="-97" baseline="-5804" dirty="0">
                <a:solidFill>
                  <a:srgbClr val="34A5DA"/>
                </a:solidFill>
                <a:latin typeface="Lucida Sans Unicode"/>
                <a:cs typeface="Lucida Sans Unicode"/>
              </a:rPr>
              <a:t>▸	</a:t>
            </a:r>
            <a:r>
              <a:rPr lang="fr-FR" sz="3200" spc="-20" dirty="0" smtClean="0">
                <a:solidFill>
                  <a:srgbClr val="838787"/>
                </a:solidFill>
                <a:latin typeface="Arial"/>
                <a:cs typeface="Arial"/>
              </a:rPr>
              <a:t>Le logiciel R</a:t>
            </a:r>
            <a:endParaRPr sz="3200" dirty="0">
              <a:latin typeface="Arial"/>
              <a:cs typeface="Arial"/>
            </a:endParaRPr>
          </a:p>
          <a:p>
            <a:pPr marL="12700">
              <a:spcBef>
                <a:spcPts val="3429"/>
              </a:spcBef>
              <a:tabLst>
                <a:tab pos="525145" algn="l"/>
              </a:tabLst>
            </a:pPr>
            <a:r>
              <a:rPr sz="5025" spc="-97" baseline="-4145" dirty="0" smtClean="0">
                <a:solidFill>
                  <a:srgbClr val="34A5DA"/>
                </a:solidFill>
                <a:latin typeface="Lucida Sans Unicode"/>
                <a:cs typeface="Lucida Sans Unicode"/>
              </a:rPr>
              <a:t>▸	</a:t>
            </a:r>
            <a:r>
              <a:rPr lang="fr-FR" sz="3200" spc="-20" dirty="0" smtClean="0">
                <a:solidFill>
                  <a:srgbClr val="838787"/>
                </a:solidFill>
                <a:latin typeface="Arial"/>
                <a:cs typeface="Arial"/>
              </a:rPr>
              <a:t>L’interface </a:t>
            </a:r>
            <a:r>
              <a:rPr lang="fr-FR" sz="3200" spc="-20" dirty="0" err="1" smtClean="0">
                <a:solidFill>
                  <a:srgbClr val="838787"/>
                </a:solidFill>
                <a:latin typeface="Arial"/>
                <a:cs typeface="Arial"/>
              </a:rPr>
              <a:t>Rstudio</a:t>
            </a:r>
            <a:endParaRPr lang="en-US" sz="3200" spc="-20" dirty="0">
              <a:solidFill>
                <a:srgbClr val="838787"/>
              </a:solidFill>
              <a:latin typeface="Arial"/>
              <a:cs typeface="Arial"/>
            </a:endParaRPr>
          </a:p>
          <a:p>
            <a:pPr marL="12700">
              <a:spcBef>
                <a:spcPts val="3429"/>
              </a:spcBef>
              <a:tabLst>
                <a:tab pos="525145" algn="l"/>
              </a:tabLst>
            </a:pPr>
            <a:r>
              <a:rPr lang="en-US" sz="5025" spc="-97" baseline="-4145" dirty="0" smtClean="0">
                <a:solidFill>
                  <a:srgbClr val="34A5DA"/>
                </a:solidFill>
                <a:latin typeface="Lucida Sans Unicode"/>
                <a:cs typeface="Lucida Sans Unicode"/>
              </a:rPr>
              <a:t>▸</a:t>
            </a:r>
            <a:r>
              <a:rPr lang="en-US" sz="5025" spc="-97" baseline="-4145" dirty="0">
                <a:solidFill>
                  <a:srgbClr val="34A5DA"/>
                </a:solidFill>
                <a:latin typeface="Lucida Sans Unicode"/>
                <a:cs typeface="Lucida Sans Unicode"/>
              </a:rPr>
              <a:t>	</a:t>
            </a:r>
            <a:r>
              <a:rPr lang="fr-FR" sz="3200" spc="-20" dirty="0" smtClean="0">
                <a:solidFill>
                  <a:srgbClr val="838787"/>
                </a:solidFill>
                <a:latin typeface="Arial"/>
                <a:cs typeface="Arial"/>
              </a:rPr>
              <a:t>L’écosystème</a:t>
            </a:r>
            <a:r>
              <a:rPr lang="en-US" sz="3200" spc="-20" dirty="0" smtClean="0">
                <a:solidFill>
                  <a:srgbClr val="838787"/>
                </a:solidFill>
                <a:latin typeface="Arial"/>
                <a:cs typeface="Arial"/>
              </a:rPr>
              <a:t> tidyverse</a:t>
            </a:r>
            <a:endParaRPr lang="en-US" sz="5025" spc="-97" baseline="-4145" dirty="0" smtClean="0">
              <a:solidFill>
                <a:srgbClr val="34A5DA"/>
              </a:solidFill>
              <a:latin typeface="Lucida Sans Unicode"/>
              <a:cs typeface="Lucida Sans Unicode"/>
            </a:endParaRPr>
          </a:p>
          <a:p>
            <a:pPr marL="12700">
              <a:spcBef>
                <a:spcPts val="3515"/>
              </a:spcBef>
              <a:tabLst>
                <a:tab pos="525145" algn="l"/>
              </a:tabLst>
            </a:pPr>
            <a:r>
              <a:rPr lang="fr-FR" sz="5025" spc="-97" baseline="-4145" dirty="0" smtClean="0">
                <a:solidFill>
                  <a:srgbClr val="34A5DA"/>
                </a:solidFill>
                <a:latin typeface="Lucida Sans Unicode"/>
                <a:cs typeface="Lucida Sans Unicode"/>
              </a:rPr>
              <a:t>▸  </a:t>
            </a:r>
            <a:r>
              <a:rPr lang="en-US" sz="3200" spc="100" dirty="0">
                <a:solidFill>
                  <a:srgbClr val="838787"/>
                </a:solidFill>
                <a:latin typeface="Arial"/>
                <a:cs typeface="Arial"/>
              </a:rPr>
              <a:t>A</a:t>
            </a:r>
            <a:r>
              <a:rPr lang="en-US" sz="3200" spc="100" dirty="0" smtClean="0">
                <a:solidFill>
                  <a:srgbClr val="838787"/>
                </a:solidFill>
                <a:latin typeface="Arial"/>
                <a:cs typeface="Arial"/>
              </a:rPr>
              <a:t>pplications sur R</a:t>
            </a:r>
          </a:p>
          <a:p>
            <a:pPr marL="12700">
              <a:spcBef>
                <a:spcPts val="3515"/>
              </a:spcBef>
              <a:tabLst>
                <a:tab pos="525145" algn="l"/>
              </a:tabLst>
            </a:pPr>
            <a:r>
              <a:rPr lang="fr-FR" sz="5025" spc="-97" baseline="-4145" dirty="0">
                <a:solidFill>
                  <a:srgbClr val="34A5DA"/>
                </a:solidFill>
                <a:latin typeface="Lucida Sans Unicode"/>
                <a:cs typeface="Lucida Sans Unicode"/>
              </a:rPr>
              <a:t>▸  </a:t>
            </a:r>
            <a:r>
              <a:rPr lang="fr-FR" sz="3200" spc="100" dirty="0" smtClean="0">
                <a:solidFill>
                  <a:srgbClr val="838787"/>
                </a:solidFill>
                <a:latin typeface="Arial"/>
                <a:cs typeface="Arial"/>
              </a:rPr>
              <a:t>Exercice</a:t>
            </a:r>
            <a:endParaRPr lang="fr-FR" sz="3200" spc="100" dirty="0">
              <a:solidFill>
                <a:srgbClr val="838787"/>
              </a:solidFill>
              <a:latin typeface="Arial"/>
              <a:cs typeface="Arial"/>
            </a:endParaRPr>
          </a:p>
        </p:txBody>
      </p:sp>
      <p:sp>
        <p:nvSpPr>
          <p:cNvPr id="9" name="object 4"/>
          <p:cNvSpPr txBox="1"/>
          <p:nvPr/>
        </p:nvSpPr>
        <p:spPr>
          <a:xfrm>
            <a:off x="628253" y="1760941"/>
            <a:ext cx="5257800" cy="6918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sz="4400" b="1" spc="210" dirty="0" smtClean="0">
                <a:solidFill>
                  <a:srgbClr val="318FB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TODAY</a:t>
            </a:r>
            <a:endParaRPr sz="4400" dirty="0">
              <a:solidFill>
                <a:srgbClr val="318FB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214" y="2924925"/>
            <a:ext cx="10258805" cy="66109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18836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8253" y="1151494"/>
            <a:ext cx="18848070" cy="635"/>
          </a:xfrm>
          <a:custGeom>
            <a:avLst/>
            <a:gdLst/>
            <a:ahLst/>
            <a:cxnLst/>
            <a:rect l="l" t="t" r="r" b="b"/>
            <a:pathLst>
              <a:path w="18848070" h="634">
                <a:moveTo>
                  <a:pt x="0" y="303"/>
                </a:moveTo>
                <a:lnTo>
                  <a:pt x="18847593" y="0"/>
                </a:lnTo>
              </a:path>
            </a:pathLst>
          </a:custGeom>
          <a:ln w="20941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57436" y="531785"/>
            <a:ext cx="271335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210" dirty="0">
                <a:solidFill>
                  <a:srgbClr val="838787"/>
                </a:solidFill>
                <a:latin typeface="Arial Narrow"/>
                <a:cs typeface="Arial Narrow"/>
              </a:rPr>
              <a:t>INTRODUCTION</a:t>
            </a:r>
            <a:endParaRPr sz="2950" dirty="0">
              <a:latin typeface="Arial Narrow"/>
              <a:cs typeface="Arial Narro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56050" y="3292475"/>
            <a:ext cx="8959215" cy="5041124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0"/>
              </a:spcBef>
              <a:tabLst>
                <a:tab pos="525145" algn="l"/>
              </a:tabLst>
            </a:pPr>
            <a:r>
              <a:rPr sz="5025" spc="-97" baseline="-4145" dirty="0" smtClean="0">
                <a:solidFill>
                  <a:srgbClr val="34A5DA"/>
                </a:solidFill>
                <a:latin typeface="Lucida Sans Unicode"/>
                <a:cs typeface="Lucida Sans Unicode"/>
              </a:rPr>
              <a:t>▸</a:t>
            </a:r>
            <a:r>
              <a:rPr lang="fr-FR" sz="5025" spc="-97" baseline="-4145" dirty="0">
                <a:solidFill>
                  <a:srgbClr val="34A5DA"/>
                </a:solidFill>
                <a:latin typeface="Lucida Sans Unicode"/>
                <a:cs typeface="Lucida Sans Unicode"/>
              </a:rPr>
              <a:t> </a:t>
            </a:r>
            <a:r>
              <a:rPr lang="fr-FR" sz="9600" spc="-97" baseline="-4145" dirty="0" smtClean="0">
                <a:solidFill>
                  <a:srgbClr val="34A5DA"/>
                </a:solidFill>
                <a:latin typeface="Lucida Sans Unicode"/>
                <a:cs typeface="Lucida Sans Unicode"/>
              </a:rPr>
              <a:t>slido.com</a:t>
            </a:r>
          </a:p>
          <a:p>
            <a:pPr marL="12700" algn="ctr">
              <a:lnSpc>
                <a:spcPct val="100000"/>
              </a:lnSpc>
              <a:spcBef>
                <a:spcPts val="1150"/>
              </a:spcBef>
              <a:tabLst>
                <a:tab pos="525145" algn="l"/>
              </a:tabLst>
            </a:pPr>
            <a:endParaRPr lang="fr-FR" sz="9600" spc="-97" baseline="-4145" dirty="0">
              <a:solidFill>
                <a:srgbClr val="34A5DA"/>
              </a:solidFill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150"/>
              </a:spcBef>
              <a:tabLst>
                <a:tab pos="525145" algn="l"/>
              </a:tabLst>
            </a:pPr>
            <a:endParaRPr lang="fr-FR" sz="9600" spc="-97" baseline="-4145" dirty="0" smtClean="0">
              <a:solidFill>
                <a:srgbClr val="34A5DA"/>
              </a:solidFill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150"/>
              </a:spcBef>
              <a:tabLst>
                <a:tab pos="525145" algn="l"/>
              </a:tabLst>
            </a:pPr>
            <a:r>
              <a:rPr lang="fr-FR" sz="9600" spc="-97" baseline="-4145" dirty="0">
                <a:solidFill>
                  <a:srgbClr val="34A5DA"/>
                </a:solidFill>
                <a:latin typeface="Lucida Sans Unicode"/>
                <a:cs typeface="Lucida Sans Unicode"/>
              </a:rPr>
              <a:t>Code</a:t>
            </a:r>
            <a:r>
              <a:rPr lang="fr-FR" sz="9600" spc="-97" dirty="0" smtClean="0">
                <a:solidFill>
                  <a:srgbClr val="34A5DA"/>
                </a:solidFill>
                <a:latin typeface="Lucida Sans Unicode"/>
                <a:cs typeface="Lucida Sans Unicode"/>
              </a:rPr>
              <a:t> : </a:t>
            </a:r>
            <a:r>
              <a:rPr lang="fr-FR" sz="9600" spc="-97" dirty="0" smtClean="0">
                <a:solidFill>
                  <a:srgbClr val="34A5DA"/>
                </a:solidFill>
                <a:latin typeface="Lucida Sans Unicode"/>
                <a:cs typeface="Lucida Sans Unicode"/>
              </a:rPr>
              <a:t>5292364</a:t>
            </a:r>
            <a:endParaRPr lang="fr-FR" sz="6600" spc="100" dirty="0">
              <a:solidFill>
                <a:srgbClr val="838787"/>
              </a:solidFill>
              <a:latin typeface="Arial"/>
              <a:cs typeface="Arial"/>
            </a:endParaRPr>
          </a:p>
        </p:txBody>
      </p:sp>
      <p:sp>
        <p:nvSpPr>
          <p:cNvPr id="9" name="object 4"/>
          <p:cNvSpPr txBox="1"/>
          <p:nvPr/>
        </p:nvSpPr>
        <p:spPr>
          <a:xfrm>
            <a:off x="628253" y="1760941"/>
            <a:ext cx="5257800" cy="6918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sz="4400" b="1" spc="210" dirty="0" smtClean="0">
                <a:solidFill>
                  <a:srgbClr val="318FB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SLIDO</a:t>
            </a:r>
            <a:endParaRPr sz="4400" dirty="0">
              <a:solidFill>
                <a:srgbClr val="318FB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55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09670" y="7120035"/>
            <a:ext cx="10366375" cy="635"/>
          </a:xfrm>
          <a:custGeom>
            <a:avLst/>
            <a:gdLst/>
            <a:ahLst/>
            <a:cxnLst/>
            <a:rect l="l" t="t" r="r" b="b"/>
            <a:pathLst>
              <a:path w="10366375" h="634">
                <a:moveTo>
                  <a:pt x="0" y="166"/>
                </a:moveTo>
                <a:lnTo>
                  <a:pt x="10366174" y="0"/>
                </a:lnTo>
              </a:path>
            </a:pathLst>
          </a:custGeom>
          <a:ln w="41883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38853" y="5997588"/>
            <a:ext cx="2589530" cy="993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350" b="1" spc="-20" dirty="0">
                <a:solidFill>
                  <a:srgbClr val="A6AAA9"/>
                </a:solidFill>
                <a:latin typeface="Arial Narrow"/>
                <a:cs typeface="Arial Narrow"/>
              </a:rPr>
              <a:t>PART</a:t>
            </a:r>
            <a:r>
              <a:rPr sz="6350" b="1" spc="-25" dirty="0">
                <a:solidFill>
                  <a:srgbClr val="A6AAA9"/>
                </a:solidFill>
                <a:latin typeface="Arial Narrow"/>
                <a:cs typeface="Arial Narrow"/>
              </a:rPr>
              <a:t> </a:t>
            </a:r>
            <a:r>
              <a:rPr sz="6350" b="1" spc="-30" dirty="0">
                <a:solidFill>
                  <a:srgbClr val="A6AAA9"/>
                </a:solidFill>
                <a:latin typeface="Arial Narrow"/>
                <a:cs typeface="Arial Narrow"/>
              </a:rPr>
              <a:t>1:</a:t>
            </a:r>
            <a:endParaRPr sz="6350" dirty="0">
              <a:latin typeface="Arial Narrow"/>
              <a:cs typeface="Arial Narrow"/>
            </a:endParaRPr>
          </a:p>
        </p:txBody>
      </p:sp>
      <p:sp>
        <p:nvSpPr>
          <p:cNvPr id="6" name="object 4"/>
          <p:cNvSpPr txBox="1"/>
          <p:nvPr/>
        </p:nvSpPr>
        <p:spPr>
          <a:xfrm>
            <a:off x="9172608" y="7273873"/>
            <a:ext cx="9794842" cy="149207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sz="9600" b="1" spc="210" dirty="0" smtClean="0">
                <a:solidFill>
                  <a:srgbClr val="318FB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fr-FR" sz="9600" dirty="0">
              <a:solidFill>
                <a:srgbClr val="318FB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2" y="27907"/>
            <a:ext cx="8357937" cy="112814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09670" y="7120035"/>
            <a:ext cx="10366375" cy="635"/>
          </a:xfrm>
          <a:custGeom>
            <a:avLst/>
            <a:gdLst/>
            <a:ahLst/>
            <a:cxnLst/>
            <a:rect l="l" t="t" r="r" b="b"/>
            <a:pathLst>
              <a:path w="10366375" h="634">
                <a:moveTo>
                  <a:pt x="0" y="166"/>
                </a:moveTo>
                <a:lnTo>
                  <a:pt x="10366174" y="0"/>
                </a:lnTo>
              </a:path>
            </a:pathLst>
          </a:custGeom>
          <a:ln w="41883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38853" y="5997588"/>
            <a:ext cx="2589530" cy="993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350" b="1" spc="-20" dirty="0">
                <a:solidFill>
                  <a:srgbClr val="A6AAA9"/>
                </a:solidFill>
                <a:latin typeface="Arial Narrow"/>
                <a:cs typeface="Arial Narrow"/>
              </a:rPr>
              <a:t>PART</a:t>
            </a:r>
            <a:r>
              <a:rPr sz="6350" b="1" spc="-25" dirty="0">
                <a:solidFill>
                  <a:srgbClr val="A6AAA9"/>
                </a:solidFill>
                <a:latin typeface="Arial Narrow"/>
                <a:cs typeface="Arial Narrow"/>
              </a:rPr>
              <a:t> </a:t>
            </a:r>
            <a:r>
              <a:rPr sz="6350" b="1" spc="-30" dirty="0">
                <a:solidFill>
                  <a:srgbClr val="A6AAA9"/>
                </a:solidFill>
                <a:latin typeface="Arial Narrow"/>
                <a:cs typeface="Arial Narrow"/>
              </a:rPr>
              <a:t>2:</a:t>
            </a:r>
            <a:endParaRPr sz="6350" dirty="0">
              <a:latin typeface="Arial Narrow"/>
              <a:cs typeface="Arial Narrow"/>
            </a:endParaRPr>
          </a:p>
        </p:txBody>
      </p:sp>
      <p:sp>
        <p:nvSpPr>
          <p:cNvPr id="6" name="object 4"/>
          <p:cNvSpPr txBox="1"/>
          <p:nvPr/>
        </p:nvSpPr>
        <p:spPr>
          <a:xfrm>
            <a:off x="9172608" y="7273873"/>
            <a:ext cx="9109042" cy="136896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sz="8800" b="1" spc="210" dirty="0" smtClean="0">
                <a:solidFill>
                  <a:srgbClr val="318FB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LOGICIEL R</a:t>
            </a:r>
            <a:endParaRPr sz="8800" dirty="0">
              <a:solidFill>
                <a:srgbClr val="318FB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115300" cy="1134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5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8253" y="1151494"/>
            <a:ext cx="18848070" cy="635"/>
          </a:xfrm>
          <a:custGeom>
            <a:avLst/>
            <a:gdLst/>
            <a:ahLst/>
            <a:cxnLst/>
            <a:rect l="l" t="t" r="r" b="b"/>
            <a:pathLst>
              <a:path w="18848070" h="634">
                <a:moveTo>
                  <a:pt x="0" y="303"/>
                </a:moveTo>
                <a:lnTo>
                  <a:pt x="18847593" y="0"/>
                </a:lnTo>
              </a:path>
            </a:pathLst>
          </a:custGeom>
          <a:ln w="20941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57436" y="531785"/>
            <a:ext cx="520763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820419" algn="l"/>
                <a:tab pos="2783205" algn="l"/>
                <a:tab pos="3362960" algn="l"/>
              </a:tabLst>
            </a:pPr>
            <a:r>
              <a:rPr lang="fr-FR" sz="2950" b="1" spc="170" dirty="0" smtClean="0">
                <a:solidFill>
                  <a:srgbClr val="838787"/>
                </a:solidFill>
                <a:latin typeface="Arial Narrow"/>
                <a:cs typeface="Arial Narrow"/>
              </a:rPr>
              <a:t>Le logiciel R</a:t>
            </a:r>
            <a:endParaRPr sz="2950" dirty="0">
              <a:latin typeface="Arial Narrow"/>
              <a:cs typeface="Arial Narro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65650" y="3140075"/>
            <a:ext cx="9246870" cy="54502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  <a:tabLst>
                <a:tab pos="561340" algn="l"/>
              </a:tabLst>
            </a:pPr>
            <a:r>
              <a:rPr sz="5175" spc="-97" baseline="-5636" dirty="0">
                <a:solidFill>
                  <a:srgbClr val="34A5DA"/>
                </a:solidFill>
                <a:latin typeface="Lucida Sans Unicode"/>
                <a:cs typeface="Lucida Sans Unicode"/>
              </a:rPr>
              <a:t>▸	</a:t>
            </a:r>
            <a:r>
              <a:rPr lang="fr-FR" sz="3300" spc="35" dirty="0" smtClean="0">
                <a:solidFill>
                  <a:srgbClr val="838787"/>
                </a:solidFill>
                <a:latin typeface="Arial"/>
                <a:cs typeface="Arial"/>
              </a:rPr>
              <a:t>CRAN (</a:t>
            </a:r>
            <a:r>
              <a:rPr lang="fr-FR" sz="3300" spc="35" dirty="0" err="1" smtClean="0">
                <a:solidFill>
                  <a:srgbClr val="838787"/>
                </a:solidFill>
                <a:latin typeface="Arial"/>
                <a:cs typeface="Arial"/>
              </a:rPr>
              <a:t>Comprehensive</a:t>
            </a:r>
            <a:r>
              <a:rPr lang="fr-FR" sz="3300" spc="35" dirty="0" smtClean="0">
                <a:solidFill>
                  <a:srgbClr val="838787"/>
                </a:solidFill>
                <a:latin typeface="Arial"/>
                <a:cs typeface="Arial"/>
              </a:rPr>
              <a:t> R Archive Network)</a:t>
            </a:r>
            <a:endParaRPr lang="en-US" sz="3300" spc="35" dirty="0" smtClean="0">
              <a:solidFill>
                <a:srgbClr val="838787"/>
              </a:solidFill>
              <a:latin typeface="Arial"/>
              <a:cs typeface="Arial"/>
            </a:endParaRPr>
          </a:p>
        </p:txBody>
      </p:sp>
      <p:sp>
        <p:nvSpPr>
          <p:cNvPr id="9" name="object 4"/>
          <p:cNvSpPr txBox="1"/>
          <p:nvPr/>
        </p:nvSpPr>
        <p:spPr>
          <a:xfrm>
            <a:off x="628253" y="1568121"/>
            <a:ext cx="13614797" cy="6918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4400" b="1" spc="210" dirty="0" smtClean="0">
                <a:solidFill>
                  <a:srgbClr val="318FB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Installation</a:t>
            </a:r>
            <a:endParaRPr lang="en-US" sz="4400" dirty="0">
              <a:solidFill>
                <a:srgbClr val="318FB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0" y="4130675"/>
            <a:ext cx="13487886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92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222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8253" y="1151494"/>
            <a:ext cx="18848070" cy="635"/>
          </a:xfrm>
          <a:custGeom>
            <a:avLst/>
            <a:gdLst/>
            <a:ahLst/>
            <a:cxnLst/>
            <a:rect l="l" t="t" r="r" b="b"/>
            <a:pathLst>
              <a:path w="18848070" h="634">
                <a:moveTo>
                  <a:pt x="0" y="303"/>
                </a:moveTo>
                <a:lnTo>
                  <a:pt x="18847593" y="0"/>
                </a:lnTo>
              </a:path>
            </a:pathLst>
          </a:custGeom>
          <a:ln w="20941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57436" y="531785"/>
            <a:ext cx="520763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820419" algn="l"/>
                <a:tab pos="2783205" algn="l"/>
                <a:tab pos="3362960" algn="l"/>
              </a:tabLst>
            </a:pPr>
            <a:r>
              <a:rPr lang="fr-FR" sz="2950" b="1" spc="170" dirty="0" smtClean="0">
                <a:solidFill>
                  <a:srgbClr val="838787"/>
                </a:solidFill>
                <a:latin typeface="Arial Narrow"/>
                <a:cs typeface="Arial Narrow"/>
              </a:rPr>
              <a:t>Le logiciel R</a:t>
            </a:r>
            <a:endParaRPr sz="2950" dirty="0">
              <a:latin typeface="Arial Narrow"/>
              <a:cs typeface="Arial Narro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65650" y="3140075"/>
            <a:ext cx="9246870" cy="54502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  <a:tabLst>
                <a:tab pos="561340" algn="l"/>
              </a:tabLst>
            </a:pPr>
            <a:r>
              <a:rPr sz="5175" spc="-97" baseline="-5636" dirty="0">
                <a:solidFill>
                  <a:srgbClr val="34A5DA"/>
                </a:solidFill>
                <a:latin typeface="Lucida Sans Unicode"/>
                <a:cs typeface="Lucida Sans Unicode"/>
              </a:rPr>
              <a:t>▸	</a:t>
            </a:r>
            <a:r>
              <a:rPr lang="fr-FR" sz="3300" spc="35" dirty="0" smtClean="0">
                <a:solidFill>
                  <a:srgbClr val="838787"/>
                </a:solidFill>
                <a:latin typeface="Arial"/>
                <a:cs typeface="Arial"/>
              </a:rPr>
              <a:t>CRAN (</a:t>
            </a:r>
            <a:r>
              <a:rPr lang="fr-FR" sz="3300" spc="35" dirty="0" err="1" smtClean="0">
                <a:solidFill>
                  <a:srgbClr val="838787"/>
                </a:solidFill>
                <a:latin typeface="Arial"/>
                <a:cs typeface="Arial"/>
              </a:rPr>
              <a:t>Comprehensive</a:t>
            </a:r>
            <a:r>
              <a:rPr lang="fr-FR" sz="3300" spc="35" dirty="0" smtClean="0">
                <a:solidFill>
                  <a:srgbClr val="838787"/>
                </a:solidFill>
                <a:latin typeface="Arial"/>
                <a:cs typeface="Arial"/>
              </a:rPr>
              <a:t> R Archive Network)</a:t>
            </a:r>
            <a:endParaRPr lang="en-US" sz="3300" spc="35" dirty="0" smtClean="0">
              <a:solidFill>
                <a:srgbClr val="838787"/>
              </a:solidFill>
              <a:latin typeface="Arial"/>
              <a:cs typeface="Arial"/>
            </a:endParaRPr>
          </a:p>
        </p:txBody>
      </p:sp>
      <p:sp>
        <p:nvSpPr>
          <p:cNvPr id="9" name="object 4"/>
          <p:cNvSpPr txBox="1"/>
          <p:nvPr/>
        </p:nvSpPr>
        <p:spPr>
          <a:xfrm>
            <a:off x="628253" y="1568121"/>
            <a:ext cx="13614797" cy="6918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4400" b="1" spc="210" dirty="0" smtClean="0">
                <a:solidFill>
                  <a:srgbClr val="318FB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Installation</a:t>
            </a:r>
            <a:endParaRPr lang="en-US" sz="4400" dirty="0">
              <a:solidFill>
                <a:srgbClr val="318FB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0" y="4130675"/>
            <a:ext cx="13487886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0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09670" y="7120035"/>
            <a:ext cx="10366375" cy="635"/>
          </a:xfrm>
          <a:custGeom>
            <a:avLst/>
            <a:gdLst/>
            <a:ahLst/>
            <a:cxnLst/>
            <a:rect l="l" t="t" r="r" b="b"/>
            <a:pathLst>
              <a:path w="10366375" h="634">
                <a:moveTo>
                  <a:pt x="0" y="166"/>
                </a:moveTo>
                <a:lnTo>
                  <a:pt x="10366174" y="0"/>
                </a:lnTo>
              </a:path>
            </a:pathLst>
          </a:custGeom>
          <a:ln w="41883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38853" y="5997588"/>
            <a:ext cx="2589530" cy="993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350" b="1" spc="-20" dirty="0">
                <a:solidFill>
                  <a:srgbClr val="A6AAA9"/>
                </a:solidFill>
                <a:latin typeface="Arial Narrow"/>
                <a:cs typeface="Arial Narrow"/>
              </a:rPr>
              <a:t>PART</a:t>
            </a:r>
            <a:r>
              <a:rPr sz="6350" b="1" spc="-25" dirty="0">
                <a:solidFill>
                  <a:srgbClr val="A6AAA9"/>
                </a:solidFill>
                <a:latin typeface="Arial Narrow"/>
                <a:cs typeface="Arial Narrow"/>
              </a:rPr>
              <a:t> </a:t>
            </a:r>
            <a:r>
              <a:rPr lang="fr-FR" sz="6350" b="1" spc="-30" dirty="0">
                <a:solidFill>
                  <a:srgbClr val="A6AAA9"/>
                </a:solidFill>
                <a:latin typeface="Arial Narrow"/>
                <a:cs typeface="Arial Narrow"/>
              </a:rPr>
              <a:t>3</a:t>
            </a:r>
            <a:r>
              <a:rPr sz="6350" b="1" spc="-30" dirty="0" smtClean="0">
                <a:solidFill>
                  <a:srgbClr val="A6AAA9"/>
                </a:solidFill>
                <a:latin typeface="Arial Narrow"/>
                <a:cs typeface="Arial Narrow"/>
              </a:rPr>
              <a:t>:</a:t>
            </a:r>
            <a:endParaRPr sz="6350" dirty="0">
              <a:latin typeface="Arial Narrow"/>
              <a:cs typeface="Arial Narrow"/>
            </a:endParaRPr>
          </a:p>
        </p:txBody>
      </p:sp>
      <p:sp>
        <p:nvSpPr>
          <p:cNvPr id="6" name="object 4"/>
          <p:cNvSpPr txBox="1"/>
          <p:nvPr/>
        </p:nvSpPr>
        <p:spPr>
          <a:xfrm>
            <a:off x="9172608" y="7273873"/>
            <a:ext cx="9109042" cy="136896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sz="8800" b="1" spc="210" dirty="0" smtClean="0">
                <a:solidFill>
                  <a:srgbClr val="318FB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endParaRPr sz="8800" dirty="0">
              <a:solidFill>
                <a:srgbClr val="318FB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8898247" cy="11309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1852</TotalTime>
  <Words>334</Words>
  <Application>Microsoft Office PowerPoint</Application>
  <PresentationFormat>Custom</PresentationFormat>
  <Paragraphs>86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Arial Narrow</vt:lpstr>
      <vt:lpstr>Calibri</vt:lpstr>
      <vt:lpstr>IBM Plex Sans Light</vt:lpstr>
      <vt:lpstr>Lucida Sans Unicode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</dc:title>
  <cp:lastModifiedBy>ASUS</cp:lastModifiedBy>
  <cp:revision>89</cp:revision>
  <dcterms:created xsi:type="dcterms:W3CDTF">2020-04-28T12:26:09Z</dcterms:created>
  <dcterms:modified xsi:type="dcterms:W3CDTF">2022-11-17T16:20:40Z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2020-02-29T00:00:00Z</vt:filetime>
  </property>
  <property fmtid="{D5CDD505-2E9C-101B-9397-08002B2CF9AE}" pid="3" name="Creator">
    <vt:lpwstr>Keynote</vt:lpwstr>
  </property>
  <property fmtid="{D5CDD505-2E9C-101B-9397-08002B2CF9AE}" pid="4" name="LastSaved">
    <vt:filetime>2020-04-28T00:00:00Z</vt:filetime>
  </property>
</Properties>
</file>